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30" r:id="rId3"/>
    <p:sldId id="257" r:id="rId4"/>
    <p:sldId id="259" r:id="rId5"/>
    <p:sldId id="288" r:id="rId6"/>
    <p:sldId id="260" r:id="rId7"/>
    <p:sldId id="289" r:id="rId8"/>
    <p:sldId id="312" r:id="rId9"/>
    <p:sldId id="261" r:id="rId10"/>
    <p:sldId id="311" r:id="rId11"/>
    <p:sldId id="262" r:id="rId12"/>
    <p:sldId id="293" r:id="rId13"/>
    <p:sldId id="263" r:id="rId14"/>
    <p:sldId id="290" r:id="rId15"/>
    <p:sldId id="320" r:id="rId16"/>
    <p:sldId id="331" r:id="rId17"/>
    <p:sldId id="265" r:id="rId18"/>
    <p:sldId id="313" r:id="rId19"/>
    <p:sldId id="306" r:id="rId20"/>
    <p:sldId id="308" r:id="rId21"/>
    <p:sldId id="309" r:id="rId22"/>
    <p:sldId id="266" r:id="rId23"/>
    <p:sldId id="291" r:id="rId24"/>
    <p:sldId id="267" r:id="rId25"/>
    <p:sldId id="268" r:id="rId26"/>
    <p:sldId id="269" r:id="rId27"/>
    <p:sldId id="315" r:id="rId28"/>
    <p:sldId id="270" r:id="rId29"/>
    <p:sldId id="295" r:id="rId30"/>
    <p:sldId id="297" r:id="rId31"/>
    <p:sldId id="299" r:id="rId32"/>
    <p:sldId id="298" r:id="rId33"/>
    <p:sldId id="300" r:id="rId34"/>
    <p:sldId id="301" r:id="rId35"/>
    <p:sldId id="304" r:id="rId36"/>
    <p:sldId id="303" r:id="rId37"/>
    <p:sldId id="321" r:id="rId38"/>
    <p:sldId id="322" r:id="rId39"/>
    <p:sldId id="323" r:id="rId40"/>
    <p:sldId id="305" r:id="rId41"/>
    <p:sldId id="276" r:id="rId42"/>
    <p:sldId id="277" r:id="rId43"/>
    <p:sldId id="316" r:id="rId44"/>
    <p:sldId id="318" r:id="rId45"/>
    <p:sldId id="317" r:id="rId46"/>
    <p:sldId id="314" r:id="rId47"/>
    <p:sldId id="319" r:id="rId48"/>
    <p:sldId id="327" r:id="rId49"/>
    <p:sldId id="328" r:id="rId50"/>
    <p:sldId id="329" r:id="rId51"/>
    <p:sldId id="28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FEA3815-1978-4482-9FCC-CF1E7711EB64}">
          <p14:sldIdLst>
            <p14:sldId id="256"/>
            <p14:sldId id="330"/>
            <p14:sldId id="257"/>
            <p14:sldId id="259"/>
            <p14:sldId id="288"/>
            <p14:sldId id="260"/>
            <p14:sldId id="289"/>
            <p14:sldId id="312"/>
            <p14:sldId id="261"/>
            <p14:sldId id="311"/>
            <p14:sldId id="262"/>
            <p14:sldId id="293"/>
            <p14:sldId id="263"/>
            <p14:sldId id="290"/>
            <p14:sldId id="320"/>
            <p14:sldId id="331"/>
            <p14:sldId id="265"/>
            <p14:sldId id="313"/>
            <p14:sldId id="306"/>
            <p14:sldId id="308"/>
            <p14:sldId id="309"/>
            <p14:sldId id="266"/>
            <p14:sldId id="291"/>
            <p14:sldId id="267"/>
            <p14:sldId id="268"/>
            <p14:sldId id="269"/>
            <p14:sldId id="315"/>
            <p14:sldId id="270"/>
            <p14:sldId id="295"/>
            <p14:sldId id="297"/>
            <p14:sldId id="299"/>
            <p14:sldId id="298"/>
            <p14:sldId id="300"/>
            <p14:sldId id="301"/>
            <p14:sldId id="304"/>
            <p14:sldId id="303"/>
            <p14:sldId id="321"/>
            <p14:sldId id="322"/>
            <p14:sldId id="323"/>
            <p14:sldId id="305"/>
            <p14:sldId id="276"/>
            <p14:sldId id="277"/>
            <p14:sldId id="316"/>
            <p14:sldId id="318"/>
            <p14:sldId id="317"/>
            <p14:sldId id="314"/>
            <p14:sldId id="319"/>
            <p14:sldId id="327"/>
            <p14:sldId id="328"/>
            <p14:sldId id="329"/>
            <p14:sldId id="287"/>
            <p14:sldId id="325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8E00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5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49047-1A15-4315-9F09-BA5E634446E3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8737-AB70-4992-B5D9-30353C46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208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90A9-83EF-4B95-A156-6431ADCF9B23}" type="datetimeFigureOut">
              <a:rPr lang="en-IN" smtClean="0"/>
              <a:pPr/>
              <a:t>12-09-2014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Preliminaries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62B6-35CA-4FE0-9B67-DBC5F25907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89116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Preliminaries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D62B6-35CA-4FE0-9B67-DBC5F259070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866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62B6-35CA-4FE0-9B67-DBC5F2590708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Preliminaries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260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C7DE1-1413-4DEA-82BA-79C70B74A274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Preliminaries</a:t>
            </a:r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A scalar is just a number, no direction included.</a:t>
            </a:r>
          </a:p>
          <a:p>
            <a:r>
              <a:rPr lang="en-US" altLang="zh-CN" smtClean="0"/>
              <a:t>So scalar product does not change direction.</a:t>
            </a: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312AD-023C-4146-B53C-0DE30B5AE8B0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Preliminaries</a:t>
            </a:r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Addition and subtraction must be done in same dimension</a:t>
            </a:r>
          </a:p>
          <a:p>
            <a:r>
              <a:rPr lang="en-US" altLang="zh-CN" smtClean="0"/>
              <a:t>Do multiplication together</a:t>
            </a: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4B614-7DFA-409A-98B3-9D9C49D788F1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Preliminaries</a:t>
            </a:r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2A1E7-E551-40FB-A9AF-84AED3D2FE37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Preliminaries</a:t>
            </a:r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19964-AD74-4588-BE58-CCAD7D3F5D72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55D1-8A74-4CBF-83CB-E20BF246B725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34B4-9EF6-4DC4-8087-4ABE1E761C23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79413" y="1295400"/>
            <a:ext cx="4076700" cy="4810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8513" y="1295400"/>
            <a:ext cx="4078287" cy="4810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79413" y="1295400"/>
            <a:ext cx="4076700" cy="4810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08513" y="1295400"/>
            <a:ext cx="4078287" cy="2328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08513" y="3776663"/>
            <a:ext cx="4078287" cy="2328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23F1-3D2D-446E-B50C-867C9B34E645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4E3DF5F-E73F-405F-8623-1FD474D0E061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5D3E-DA08-443C-A9B8-505BF877C980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EAD-F9A6-4A5A-BA58-6C03CCAC9C9B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1CA8-F10F-437A-A594-F1D78C5A92EB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0846-F618-48C0-851B-63186CC5A0EE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C900-5E41-420E-8D68-1B409716E70F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DA21-A435-45C7-8948-E2D1FAB118F5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52A809-DDB0-4621-A95D-E286A01144F0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A9D9A0-6538-4471-912A-844C7924F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AllBrowsers/2318/2318.asp" TargetMode="External"/><Relationship Id="rId2" Type="http://schemas.openxmlformats.org/officeDocument/2006/relationships/hyperlink" Target="http://ocw.mit.edu/OcwWeb/Mathematics/18-06Spring-2005/VideoLectures/index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543800" cy="990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8E0000"/>
                </a:solidFill>
              </a:rPr>
              <a:t>Preliminaries of Patter Recognition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K. Ramachandra Murthy</a:t>
            </a:r>
          </a:p>
          <a:p>
            <a:r>
              <a:rPr lang="en-IN" b="1" i="1" u="sng" dirty="0" smtClean="0">
                <a:solidFill>
                  <a:srgbClr val="002060"/>
                </a:solidFill>
              </a:rPr>
              <a:t>Email</a:t>
            </a:r>
            <a:r>
              <a:rPr lang="en-IN" b="1" dirty="0" smtClean="0">
                <a:solidFill>
                  <a:srgbClr val="002060"/>
                </a:solidFill>
              </a:rPr>
              <a:t>: k.ramachandra@isical.ac.in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7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Vector Subtraction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817731" y="4343400"/>
            <a:ext cx="1828800" cy="990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817731" y="3505200"/>
            <a:ext cx="685800" cy="1828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097256" y="4760913"/>
                <a:ext cx="378886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256" y="4760913"/>
                <a:ext cx="378886" cy="41030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862181" y="3976688"/>
                <a:ext cx="3826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2181" y="3976688"/>
                <a:ext cx="382669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1311" r="-274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503531" y="2514600"/>
            <a:ext cx="1828800" cy="990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646531" y="2514600"/>
            <a:ext cx="685800" cy="1828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817731" y="2590800"/>
            <a:ext cx="2438400" cy="27432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4951331" y="3443288"/>
                <a:ext cx="3826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1331" y="3443288"/>
                <a:ext cx="382669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21667" r="-269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036931" y="2681288"/>
                <a:ext cx="378886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931" y="2681288"/>
                <a:ext cx="378886" cy="41030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341731" y="3048000"/>
                <a:ext cx="1036246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1800" dirty="0" smtClean="0">
                    <a:solidFill>
                      <a:srgbClr val="002060"/>
                    </a:solidFill>
                    <a:latin typeface="Arial" pitchFamily="34" charset="0"/>
                    <a:ea typeface="宋体" pitchFamily="2" charset="-122"/>
                  </a:rPr>
                  <a:t>=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1731" y="3048000"/>
                <a:ext cx="1036246" cy="41030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955" b="-238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782705" y="1318108"/>
                <a:ext cx="7444282" cy="586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IN" sz="28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8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05" y="1318108"/>
                <a:ext cx="7444282" cy="58689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1"/>
            <a:endCxn id="7" idx="0"/>
          </p:cNvCxnSpPr>
          <p:nvPr/>
        </p:nvCxnSpPr>
        <p:spPr>
          <a:xfrm flipH="1" flipV="1">
            <a:off x="3503531" y="3505200"/>
            <a:ext cx="1143000" cy="83820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3867230" y="3438277"/>
                <a:ext cx="1122201" cy="410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IN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zh-CN" b="1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230" y="3438277"/>
                <a:ext cx="1122201" cy="41030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20896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3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 dirty="0">
                <a:solidFill>
                  <a:srgbClr val="8E0000"/>
                </a:solidFill>
                <a:latin typeface="+mj-lt"/>
                <a:ea typeface="宋体" pitchFamily="2" charset="-122"/>
              </a:rPr>
              <a:t>Scalar </a:t>
            </a:r>
            <a:r>
              <a:rPr lang="en-US" altLang="zh-CN" sz="3200" dirty="0" smtClean="0">
                <a:solidFill>
                  <a:srgbClr val="8E0000"/>
                </a:solidFill>
                <a:latin typeface="+mj-lt"/>
                <a:ea typeface="宋体" pitchFamily="2" charset="-122"/>
              </a:rPr>
              <a:t>Product</a:t>
            </a:r>
            <a:endParaRPr lang="en-US" altLang="zh-CN" sz="3200" dirty="0">
              <a:solidFill>
                <a:srgbClr val="8E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371600" y="3459163"/>
            <a:ext cx="60960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371600" y="3154363"/>
            <a:ext cx="1371600" cy="5334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533400" y="4724400"/>
                <a:ext cx="8153400" cy="15696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Change only the length (“scaling”), but keep </a:t>
                </a:r>
                <a:r>
                  <a:rPr lang="en-US" altLang="zh-CN" sz="2400" i="1" u="sng" dirty="0">
                    <a:solidFill>
                      <a:srgbClr val="002060"/>
                    </a:solidFill>
                    <a:ea typeface="宋体" pitchFamily="2" charset="-122"/>
                  </a:rPr>
                  <a:t>direction fixed</a:t>
                </a:r>
                <a:r>
                  <a:rPr lang="en-US" altLang="zh-CN" sz="2400" dirty="0">
                    <a:solidFill>
                      <a:srgbClr val="002060"/>
                    </a:solidFill>
                    <a:ea typeface="宋体" pitchFamily="2" charset="-122"/>
                  </a:rPr>
                  <a:t>.</a:t>
                </a:r>
              </a:p>
              <a:p>
                <a:endParaRPr lang="en-US" altLang="zh-CN" sz="2400" dirty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r>
                  <a:rPr lang="en-US" altLang="zh-CN" sz="2400" b="1" u="sng" dirty="0">
                    <a:solidFill>
                      <a:srgbClr val="002060"/>
                    </a:solidFill>
                    <a:ea typeface="宋体" pitchFamily="2" charset="-122"/>
                  </a:rPr>
                  <a:t>Sneak peek:</a:t>
                </a:r>
                <a:r>
                  <a:rPr lang="en-US" altLang="zh-CN" sz="2400" dirty="0">
                    <a:solidFill>
                      <a:srgbClr val="002060"/>
                    </a:solidFill>
                    <a:ea typeface="宋体" pitchFamily="2" charset="-122"/>
                  </a:rPr>
                  <a:t> matrix operation (</a:t>
                </a:r>
                <a:r>
                  <a:rPr lang="en-US" altLang="zh-CN" sz="2400" b="1" dirty="0">
                    <a:solidFill>
                      <a:srgbClr val="002060"/>
                    </a:solidFill>
                    <a:ea typeface="宋体" pitchFamily="2" charset="-122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002060"/>
                    </a:solidFill>
                    <a:ea typeface="宋体" pitchFamily="2" charset="-122"/>
                  </a:rPr>
                  <a:t>) can change </a:t>
                </a:r>
                <a:r>
                  <a:rPr lang="en-US" altLang="zh-CN" sz="2400" i="1" dirty="0">
                    <a:solidFill>
                      <a:srgbClr val="002060"/>
                    </a:solidFill>
                    <a:ea typeface="宋体" pitchFamily="2" charset="-122"/>
                  </a:rPr>
                  <a:t>length</a:t>
                </a:r>
                <a:r>
                  <a:rPr lang="en-US" altLang="zh-CN" sz="2400" i="1" dirty="0" smtClean="0">
                    <a:solidFill>
                      <a:srgbClr val="002060"/>
                    </a:solidFill>
                    <a:ea typeface="宋体" pitchFamily="2" charset="-122"/>
                  </a:rPr>
                  <a:t>, direction </a:t>
                </a:r>
                <a:r>
                  <a:rPr lang="en-US" altLang="zh-CN" sz="2400" i="1" dirty="0">
                    <a:solidFill>
                      <a:srgbClr val="002060"/>
                    </a:solidFill>
                    <a:ea typeface="宋体" pitchFamily="2" charset="-122"/>
                  </a:rPr>
                  <a:t>and also dimensionality</a:t>
                </a:r>
                <a:r>
                  <a:rPr lang="en-US" altLang="zh-CN" sz="2400" dirty="0">
                    <a:solidFill>
                      <a:srgbClr val="002060"/>
                    </a:solidFill>
                    <a:ea typeface="宋体" pitchFamily="2" charset="-122"/>
                  </a:rPr>
                  <a:t>!</a:t>
                </a:r>
              </a:p>
            </p:txBody>
          </p:sp>
        </mc:Choice>
        <mc:Fallback>
          <p:sp>
            <p:nvSpPr>
              <p:cNvPr id="308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724400"/>
                <a:ext cx="8153400" cy="156966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97" t="-3113" r="-823" b="-8171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524000" y="1524000"/>
                <a:ext cx="6089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;    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𝑠𝑐𝑎𝑙𝑟</m:t>
                      </m:r>
                    </m:oMath>
                  </m:oMathPara>
                </a14:m>
                <a:endParaRPr lang="en-US" altLang="zh-CN" sz="2400" b="1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24000"/>
                <a:ext cx="6089488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710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438400" y="2785031"/>
                <a:ext cx="646780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85031"/>
                <a:ext cx="646780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6923" r="-433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1448247" y="3236397"/>
                <a:ext cx="402161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47" y="3236397"/>
                <a:ext cx="402161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6667" r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3905164" y="3493532"/>
            <a:ext cx="60960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4648200" y="2907268"/>
                <a:ext cx="569964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907268"/>
                <a:ext cx="569964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1828" t="-15152" r="-54839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3981811" y="3270766"/>
                <a:ext cx="402161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811" y="3270766"/>
                <a:ext cx="402161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16923" r="-287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495800" y="3276600"/>
            <a:ext cx="60960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6275528" y="3573236"/>
            <a:ext cx="60960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5660484" y="3631003"/>
                <a:ext cx="416589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2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84" y="3631003"/>
                <a:ext cx="416589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6176" t="-15385" r="-38235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6344011" y="3358634"/>
                <a:ext cx="402161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11" y="3358634"/>
                <a:ext cx="402161" cy="40011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16667" r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4"/>
          <p:cNvSpPr>
            <a:spLocks noChangeShapeType="1"/>
          </p:cNvSpPr>
          <p:nvPr/>
        </p:nvSpPr>
        <p:spPr bwMode="auto">
          <a:xfrm rot="10800000" flipV="1">
            <a:off x="5660485" y="3810001"/>
            <a:ext cx="60960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Transpose of a Vector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971800" y="1828800"/>
                <a:ext cx="3885615" cy="1665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6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3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IN" sz="3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3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sz="3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IN" sz="3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828800"/>
                <a:ext cx="3885615" cy="166507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667000" y="4320387"/>
                <a:ext cx="4216731" cy="12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−12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9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320387"/>
                <a:ext cx="4216731" cy="123174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8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Vectors: Dot/Inner Product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1600200" y="264789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The inner product is a </a:t>
            </a:r>
            <a:r>
              <a:rPr lang="en-US" sz="2000" b="1" dirty="0">
                <a:solidFill>
                  <a:srgbClr val="8E0000"/>
                </a:solidFill>
              </a:rPr>
              <a:t>SCALAR!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5257800" y="3565525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ea typeface="宋体" pitchFamily="2" charset="-122"/>
              </a:rPr>
              <a:t>The </a:t>
            </a:r>
            <a:r>
              <a:rPr lang="en-US" altLang="zh-CN" sz="2000" dirty="0" smtClean="0">
                <a:solidFill>
                  <a:srgbClr val="002060"/>
                </a:solidFill>
                <a:ea typeface="宋体" pitchFamily="2" charset="-122"/>
              </a:rPr>
              <a:t>length </a:t>
            </a:r>
            <a:r>
              <a:rPr lang="en-US" altLang="zh-CN" sz="2000" dirty="0">
                <a:solidFill>
                  <a:srgbClr val="002060"/>
                </a:solidFill>
                <a:ea typeface="宋体" pitchFamily="2" charset="-122"/>
              </a:rPr>
              <a:t>is the dot product of a vector with itself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59843" y="1371600"/>
                <a:ext cx="7124964" cy="1069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43" y="1371600"/>
                <a:ext cx="7124964" cy="106990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498020" y="3614221"/>
                <a:ext cx="46137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0" y="3614221"/>
                <a:ext cx="4613764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849" t="-1710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533400" y="4800600"/>
                <a:ext cx="6775457" cy="142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solidFill>
                      <a:srgbClr val="002060"/>
                    </a:solidFill>
                  </a:rPr>
                  <a:t>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sz="2400" dirty="0" smtClean="0">
                    <a:solidFill>
                      <a:srgbClr val="002060"/>
                    </a:solidFill>
                  </a:rPr>
                  <a:t>is called unit vector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solidFill>
                      <a:srgbClr val="002060"/>
                    </a:solidFill>
                  </a:rPr>
                  <a:t>To make 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IN" sz="2400" dirty="0" smtClean="0">
                    <a:solidFill>
                      <a:srgbClr val="002060"/>
                    </a:solidFill>
                  </a:rPr>
                  <a:t>, a unit vector divide with it’s length,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0600"/>
                <a:ext cx="6775457" cy="14260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260" t="-3433" r="-1170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11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8E0000"/>
                </a:solidFill>
                <a:ea typeface="宋体" pitchFamily="2" charset="-122"/>
              </a:rPr>
              <a:t>Vectors: Dot/Inner Product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295400" y="3983873"/>
                <a:ext cx="1800301" cy="592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2060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dirty="0">
                        <a:solidFill>
                          <a:srgbClr val="002060"/>
                        </a:solidFill>
                      </a:rPr>
                      <m:t>90</m:t>
                    </m:r>
                    <m:r>
                      <m:rPr>
                        <m:nor/>
                      </m:rPr>
                      <a:rPr lang="en-US" sz="2000" i="1" baseline="30000" dirty="0">
                        <a:solidFill>
                          <a:srgbClr val="002060"/>
                        </a:solidFill>
                      </a:rPr>
                      <m:t>o</m:t>
                    </m:r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</a:rPr>
                          <m:t>. 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83873"/>
                <a:ext cx="1800301" cy="59227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729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685800" y="3229456"/>
                <a:ext cx="49512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and</m:t>
                    </m:r>
                    <m:r>
                      <a:rPr lang="en-IN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IN" sz="2000" dirty="0" smtClean="0">
                    <a:solidFill>
                      <a:srgbClr val="002060"/>
                    </a:solidFill>
                  </a:rPr>
                  <a:t>  are perpendicular to each other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r>
                  <a:rPr lang="en-IN" sz="2000" dirty="0">
                    <a:solidFill>
                      <a:srgbClr val="002060"/>
                    </a:solidFill>
                  </a:rPr>
                  <a:t> </a:t>
                </a:r>
                <a:r>
                  <a:rPr lang="en-IN" sz="2000" dirty="0" smtClean="0">
                    <a:solidFill>
                      <a:srgbClr val="002060"/>
                    </a:solidFill>
                  </a:rPr>
                  <a:t>  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m:rPr>
                        <m:nor/>
                      </m:rPr>
                      <a:rPr lang="en-US" sz="2000" dirty="0">
                        <a:solidFill>
                          <a:srgbClr val="002060"/>
                        </a:solidFill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IN" sz="2000" dirty="0">
                    <a:solidFill>
                      <a:srgbClr val="002060"/>
                    </a:solidFill>
                  </a:rPr>
                  <a:t>=0 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29456"/>
                <a:ext cx="4951292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08" t="-9483" r="-49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1299741" y="4742416"/>
                <a:ext cx="1512081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2060"/>
                          </a:solidFill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baseline="30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41" y="4742416"/>
                <a:ext cx="1512081" cy="39299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772595" y="3066154"/>
            <a:ext cx="1771205" cy="1658246"/>
            <a:chOff x="5258247" y="1694554"/>
            <a:chExt cx="1771205" cy="165824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646915" y="1694554"/>
              <a:ext cx="0" cy="11737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38800" y="2868273"/>
              <a:ext cx="1390652" cy="7803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Rectangle 8"/>
                <p:cNvSpPr/>
                <p:nvPr/>
              </p:nvSpPr>
              <p:spPr>
                <a:xfrm>
                  <a:off x="5258247" y="2052704"/>
                  <a:ext cx="3805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247" y="2052704"/>
                  <a:ext cx="380553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21667" r="-27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Rectangle 9"/>
                <p:cNvSpPr/>
                <p:nvPr/>
              </p:nvSpPr>
              <p:spPr>
                <a:xfrm>
                  <a:off x="6477000" y="2983468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2983468"/>
                  <a:ext cx="387670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Elbow Connector 17"/>
            <p:cNvCxnSpPr/>
            <p:nvPr/>
          </p:nvCxnSpPr>
          <p:spPr>
            <a:xfrm>
              <a:off x="5655079" y="2600790"/>
              <a:ext cx="288521" cy="259319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98380" y="2481590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solidFill>
                    <a:srgbClr val="002060"/>
                  </a:solidFill>
                </a:rPr>
                <a:t>90</a:t>
              </a:r>
              <a:r>
                <a:rPr lang="en-US" sz="1100" i="1" baseline="30000" dirty="0">
                  <a:solidFill>
                    <a:srgbClr val="002060"/>
                  </a:solidFill>
                </a:rPr>
                <a:t>o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0346" y="4798809"/>
            <a:ext cx="7326854" cy="1645136"/>
            <a:chOff x="750346" y="4798809"/>
            <a:chExt cx="7326854" cy="164513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0346" y="5295478"/>
                  <a:ext cx="426360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IN" sz="2000" dirty="0" smtClean="0">
                      <a:solidFill>
                        <a:srgbClr val="002060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and</m:t>
                      </m:r>
                      <m: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IN" sz="2000" dirty="0" smtClean="0">
                      <a:solidFill>
                        <a:srgbClr val="002060"/>
                      </a:solidFill>
                    </a:rPr>
                    <a:t>  are parallel to each other</a:t>
                  </a:r>
                  <a:endParaRPr lang="en-US" sz="2000" dirty="0">
                    <a:solidFill>
                      <a:srgbClr val="002060"/>
                    </a:solidFill>
                  </a:endParaRPr>
                </a:p>
                <a:p>
                  <a:r>
                    <a:rPr lang="en-IN" sz="2000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en-IN" sz="2000" dirty="0" smtClean="0">
                      <a:solidFill>
                        <a:srgbClr val="002060"/>
                      </a:solidFill>
                    </a:rPr>
                    <a:t>   then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2060"/>
                          </a:solidFill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IN" sz="2000" dirty="0">
                      <a:solidFill>
                        <a:srgbClr val="00206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2000" dirty="0" smtClean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46" y="5295478"/>
                  <a:ext cx="4263603" cy="707886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l="-1144" t="-9483" r="-858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5257800" y="4798809"/>
              <a:ext cx="2819400" cy="1645136"/>
              <a:chOff x="4800600" y="4368436"/>
              <a:chExt cx="2819400" cy="164513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4800600" y="4746955"/>
                <a:ext cx="1436863" cy="816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6229348" y="4755119"/>
                <a:ext cx="1390652" cy="780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4953447" y="4876800"/>
                    <a:ext cx="3805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3447" y="4876800"/>
                    <a:ext cx="380553" cy="369332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 t="-21667" r="-274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7067548" y="4870314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7548" y="4870314"/>
                    <a:ext cx="387670" cy="369332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6019800" y="4368436"/>
                <a:ext cx="4475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 smtClean="0">
                    <a:solidFill>
                      <a:srgbClr val="002060"/>
                    </a:solidFill>
                  </a:rPr>
                  <a:t>180</a:t>
                </a:r>
                <a:r>
                  <a:rPr lang="en-US" sz="1100" i="1" baseline="30000" dirty="0" smtClean="0">
                    <a:solidFill>
                      <a:srgbClr val="002060"/>
                    </a:solidFill>
                  </a:rPr>
                  <a:t>o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959929" y="4620658"/>
                <a:ext cx="244928" cy="139120"/>
              </a:xfrm>
              <a:custGeom>
                <a:avLst/>
                <a:gdLst>
                  <a:gd name="connsiteX0" fmla="*/ 0 w 244928"/>
                  <a:gd name="connsiteY0" fmla="*/ 139120 h 139120"/>
                  <a:gd name="connsiteX1" fmla="*/ 89807 w 244928"/>
                  <a:gd name="connsiteY1" fmla="*/ 8491 h 139120"/>
                  <a:gd name="connsiteX2" fmla="*/ 187778 w 244928"/>
                  <a:gd name="connsiteY2" fmla="*/ 24820 h 139120"/>
                  <a:gd name="connsiteX3" fmla="*/ 244928 w 244928"/>
                  <a:gd name="connsiteY3" fmla="*/ 122791 h 139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928" h="139120">
                    <a:moveTo>
                      <a:pt x="0" y="139120"/>
                    </a:moveTo>
                    <a:cubicBezTo>
                      <a:pt x="29255" y="83330"/>
                      <a:pt x="58511" y="27541"/>
                      <a:pt x="89807" y="8491"/>
                    </a:cubicBezTo>
                    <a:cubicBezTo>
                      <a:pt x="121103" y="-10559"/>
                      <a:pt x="161924" y="5770"/>
                      <a:pt x="187778" y="24820"/>
                    </a:cubicBezTo>
                    <a:cubicBezTo>
                      <a:pt x="213632" y="43870"/>
                      <a:pt x="229280" y="83330"/>
                      <a:pt x="244928" y="12279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5562600" y="5671817"/>
                <a:ext cx="1390652" cy="780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101440" y="5671456"/>
                <a:ext cx="1390652" cy="780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6400800" y="5644240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0800" y="5644240"/>
                    <a:ext cx="387670" cy="369332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7089768" y="5638800"/>
                    <a:ext cx="3805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9768" y="5638800"/>
                    <a:ext cx="380553" cy="369332"/>
                  </a:xfrm>
                  <a:prstGeom prst="rect">
                    <a:avLst/>
                  </a:prstGeom>
                  <a:blipFill rotWithShape="1">
                    <a:blip r:embed="rId11" cstate="print"/>
                    <a:stretch>
                      <a:fillRect t="-21667" r="-290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TextBox 36"/>
              <p:cNvSpPr txBox="1"/>
              <p:nvPr/>
            </p:nvSpPr>
            <p:spPr>
              <a:xfrm>
                <a:off x="6486642" y="5377190"/>
                <a:ext cx="3000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 smtClean="0">
                    <a:solidFill>
                      <a:srgbClr val="002060"/>
                    </a:solidFill>
                  </a:rPr>
                  <a:t>0</a:t>
                </a:r>
                <a:r>
                  <a:rPr lang="en-US" sz="1100" i="1" baseline="30000" dirty="0" smtClean="0">
                    <a:solidFill>
                      <a:srgbClr val="002060"/>
                    </a:solidFill>
                  </a:rPr>
                  <a:t>o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33400" y="1168134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The dot product is also related to the angle between the two vectors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/>
              <p:cNvSpPr/>
              <p:nvPr/>
            </p:nvSpPr>
            <p:spPr>
              <a:xfrm>
                <a:off x="1752600" y="1958179"/>
                <a:ext cx="21781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.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IN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i="1" dirty="0" smtClean="0">
                    <a:solidFill>
                      <a:srgbClr val="002060"/>
                    </a:solidFill>
                  </a:rPr>
                  <a:t> cos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58179"/>
                <a:ext cx="2178160" cy="40011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166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Rectangle 29"/>
              <p:cNvSpPr/>
              <p:nvPr/>
            </p:nvSpPr>
            <p:spPr>
              <a:xfrm>
                <a:off x="1676400" y="2505351"/>
                <a:ext cx="2038635" cy="592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sz="2000" i="1" dirty="0" smtClean="0">
                    <a:solidFill>
                      <a:srgbClr val="002060"/>
                    </a:solidFill>
                  </a:rPr>
                  <a:t> cos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</a:rPr>
                          <m:t>. 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05351"/>
                <a:ext cx="2038635" cy="59227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600923" y="1645925"/>
            <a:ext cx="1219200" cy="1173475"/>
            <a:chOff x="228600" y="4998725"/>
            <a:chExt cx="1219200" cy="1173475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228600" y="4998725"/>
              <a:ext cx="944003" cy="82319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28600" y="5589111"/>
              <a:ext cx="1219200" cy="23280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Rectangle 40"/>
                <p:cNvSpPr/>
                <p:nvPr/>
              </p:nvSpPr>
              <p:spPr>
                <a:xfrm>
                  <a:off x="459843" y="4998725"/>
                  <a:ext cx="3805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43" y="4998725"/>
                  <a:ext cx="380553" cy="369332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 t="-21311" r="-27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Rectangle 41"/>
                <p:cNvSpPr/>
                <p:nvPr/>
              </p:nvSpPr>
              <p:spPr>
                <a:xfrm>
                  <a:off x="840396" y="5802868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396" y="5802868"/>
                  <a:ext cx="387670" cy="369332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>
              <a:off x="449036" y="5569279"/>
              <a:ext cx="167201" cy="350801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Rectangle 43"/>
                <p:cNvSpPr/>
                <p:nvPr/>
              </p:nvSpPr>
              <p:spPr>
                <a:xfrm>
                  <a:off x="554742" y="5430230"/>
                  <a:ext cx="34060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sz="1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42" y="5430230"/>
                  <a:ext cx="340606" cy="307777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4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Outer Product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Outer product of two vectors is a </a:t>
            </a:r>
            <a:r>
              <a:rPr lang="en-IN" u="sng" dirty="0" smtClean="0">
                <a:solidFill>
                  <a:srgbClr val="8E0000"/>
                </a:solidFill>
              </a:rPr>
              <a:t>matrix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Simple matrix multiplication of vectors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447800" y="2971800"/>
                <a:ext cx="7010400" cy="1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971800"/>
                <a:ext cx="7010400" cy="14618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3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Linear Independence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IN" dirty="0" smtClean="0"/>
              <a:t>Different direction vectors are independent.</a:t>
            </a:r>
          </a:p>
          <a:p>
            <a:r>
              <a:rPr lang="en-IN" dirty="0" smtClean="0"/>
              <a:t>Parallel vectors are dependent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762000" y="2286000"/>
            <a:ext cx="7086600" cy="1956708"/>
            <a:chOff x="762000" y="2286000"/>
            <a:chExt cx="7086600" cy="1956708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" y="2286000"/>
              <a:ext cx="2133600" cy="1956708"/>
              <a:chOff x="762000" y="2386692"/>
              <a:chExt cx="2133600" cy="195670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200400" y="2286000"/>
              <a:ext cx="2133600" cy="1956708"/>
              <a:chOff x="762000" y="2386692"/>
              <a:chExt cx="2133600" cy="195670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715000" y="2286000"/>
              <a:ext cx="2133600" cy="1956708"/>
              <a:chOff x="762000" y="2386692"/>
              <a:chExt cx="2133600" cy="195670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1828800" y="2650672"/>
              <a:ext cx="381000" cy="5851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828800" y="3268436"/>
              <a:ext cx="609600" cy="61776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275364" y="2598964"/>
              <a:ext cx="228600" cy="64498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275364" y="2819400"/>
              <a:ext cx="830036" cy="41638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6172200" y="2598964"/>
              <a:ext cx="609600" cy="65314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6781800" y="2650672"/>
              <a:ext cx="533400" cy="60143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781800" y="3264354"/>
              <a:ext cx="266700" cy="62184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62000" y="4343400"/>
            <a:ext cx="7086600" cy="1956708"/>
            <a:chOff x="762000" y="4343400"/>
            <a:chExt cx="7086600" cy="1956708"/>
          </a:xfrm>
        </p:grpSpPr>
        <p:grpSp>
          <p:nvGrpSpPr>
            <p:cNvPr id="24" name="Group 23"/>
            <p:cNvGrpSpPr/>
            <p:nvPr/>
          </p:nvGrpSpPr>
          <p:grpSpPr>
            <a:xfrm>
              <a:off x="762000" y="4343400"/>
              <a:ext cx="2133600" cy="1956708"/>
              <a:chOff x="762000" y="2386692"/>
              <a:chExt cx="2133600" cy="195670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3200400" y="4343400"/>
              <a:ext cx="2133600" cy="1956708"/>
              <a:chOff x="762000" y="2386692"/>
              <a:chExt cx="2133600" cy="195670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715000" y="4343400"/>
              <a:ext cx="2133600" cy="1956708"/>
              <a:chOff x="762000" y="2386692"/>
              <a:chExt cx="2133600" cy="195670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1820636" y="4944836"/>
              <a:ext cx="304800" cy="356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820636" y="4572000"/>
              <a:ext cx="617764" cy="737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267200" y="4572000"/>
              <a:ext cx="617764" cy="737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573236" y="5320812"/>
              <a:ext cx="685800" cy="81873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6781800" y="4571058"/>
              <a:ext cx="617764" cy="737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096000" y="5309508"/>
              <a:ext cx="685800" cy="81873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89964" y="4961164"/>
              <a:ext cx="283806" cy="33881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272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Basis &amp; Orthonormal Bases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572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Basis (or axes): frame of reference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2185988" cy="1673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4175125" y="2438400"/>
            <a:ext cx="4556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vs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97013"/>
            <a:ext cx="3259138" cy="2206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57200" y="4191000"/>
                <a:ext cx="2552430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2.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;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91000"/>
                <a:ext cx="2552430" cy="708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387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971800" y="4195871"/>
                <a:ext cx="2940357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−9.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6</m:t>
                    </m:r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195871"/>
                <a:ext cx="2940357" cy="70814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11" idx="3"/>
          </p:cNvCxnSpPr>
          <p:nvPr/>
        </p:nvCxnSpPr>
        <p:spPr>
          <a:xfrm flipV="1">
            <a:off x="5912157" y="4549942"/>
            <a:ext cx="564843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477000" y="4191000"/>
                <a:ext cx="2769476" cy="101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is a set</a:t>
                </a:r>
              </a:p>
              <a:p>
                <a:r>
                  <a:rPr lang="en-IN" sz="2000" dirty="0" smtClean="0">
                    <a:solidFill>
                      <a:srgbClr val="002060"/>
                    </a:solidFill>
                  </a:rPr>
                  <a:t>of representative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 smtClean="0">
                    <a:solidFill>
                      <a:srgbClr val="002060"/>
                    </a:solidFill>
                  </a:rPr>
                  <a:t> 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191000"/>
                <a:ext cx="2769476" cy="101591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423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457200" y="5384881"/>
                <a:ext cx="2869825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;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84881"/>
                <a:ext cx="2869825" cy="70814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079443" y="5389752"/>
                <a:ext cx="316958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−3.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43" y="5389752"/>
                <a:ext cx="3169586" cy="70814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6194578" y="5791200"/>
            <a:ext cx="31386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338552" y="5384881"/>
            <a:ext cx="2950756" cy="1004251"/>
            <a:chOff x="6338552" y="5384881"/>
            <a:chExt cx="2950756" cy="100425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477000" y="5384881"/>
                  <a:ext cx="2812308" cy="708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rgbClr val="002060"/>
                      </a:solidFill>
                    </a:rPr>
                    <a:t> is another</a:t>
                  </a:r>
                  <a:r>
                    <a:rPr lang="en-IN" sz="2000" dirty="0" smtClean="0">
                      <a:solidFill>
                        <a:srgbClr val="002060"/>
                      </a:solidFill>
                    </a:rPr>
                    <a:t> </a:t>
                  </a: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5384881"/>
                  <a:ext cx="2812308" cy="708143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Rectangle 6"/>
                <p:cNvSpPr/>
                <p:nvPr/>
              </p:nvSpPr>
              <p:spPr>
                <a:xfrm>
                  <a:off x="6338552" y="6019800"/>
                  <a:ext cx="28054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Set </a:t>
                  </a:r>
                  <a:r>
                    <a:rPr lang="en-IN" dirty="0">
                      <a:solidFill>
                        <a:srgbClr val="002060"/>
                      </a:solidFill>
                    </a:rPr>
                    <a:t>of representative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8552" y="6019800"/>
                  <a:ext cx="2805448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l="-1957"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467600" y="3079109"/>
            <a:ext cx="825631" cy="2310643"/>
            <a:chOff x="7467600" y="3079109"/>
            <a:chExt cx="825631" cy="2310643"/>
          </a:xfrm>
        </p:grpSpPr>
        <p:cxnSp>
          <p:nvCxnSpPr>
            <p:cNvPr id="10" name="Straight Arrow Connector 9"/>
            <p:cNvCxnSpPr/>
            <p:nvPr/>
          </p:nvCxnSpPr>
          <p:spPr>
            <a:xfrm rot="10800000" flipV="1">
              <a:off x="7467600" y="3502025"/>
              <a:ext cx="415554" cy="6889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7675376" y="3502025"/>
              <a:ext cx="207778" cy="188772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653312" y="3079109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ea typeface="宋体" pitchFamily="2" charset="-122"/>
                </a:rPr>
                <a:t>Basis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3000" y="2362200"/>
            <a:ext cx="381000" cy="901575"/>
          </a:xfrm>
          <a:prstGeom prst="straightConnector1">
            <a:avLst/>
          </a:prstGeom>
          <a:ln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71800" y="3187576"/>
            <a:ext cx="685800" cy="516062"/>
          </a:xfrm>
          <a:prstGeom prst="straightConnector1">
            <a:avLst/>
          </a:prstGeom>
          <a:ln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77769" y="2637569"/>
            <a:ext cx="685800" cy="516062"/>
          </a:xfrm>
          <a:prstGeom prst="straightConnector1">
            <a:avLst/>
          </a:prstGeom>
          <a:ln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66856" y="1981200"/>
            <a:ext cx="774420" cy="672698"/>
          </a:xfrm>
          <a:prstGeom prst="straightConnector1">
            <a:avLst/>
          </a:prstGeom>
          <a:ln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5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8E0000"/>
                </a:solidFill>
                <a:ea typeface="宋体" pitchFamily="2" charset="-122"/>
              </a:rPr>
              <a:t>Basis &amp; Orthonormal Bases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3400" y="1295400"/>
            <a:ext cx="8001000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Basis: a space is totally defined by a set of vectors – any point is a </a:t>
            </a:r>
            <a:r>
              <a:rPr lang="en-US" altLang="zh-CN" sz="2400" i="1" dirty="0">
                <a:solidFill>
                  <a:srgbClr val="002060"/>
                </a:solidFill>
                <a:ea typeface="宋体" pitchFamily="2" charset="-122"/>
              </a:rPr>
              <a:t>linear combination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 of the basis</a:t>
            </a:r>
          </a:p>
          <a:p>
            <a:endParaRPr lang="en-US" altLang="zh-CN" sz="2400" dirty="0">
              <a:solidFill>
                <a:srgbClr val="002060"/>
              </a:solidFill>
              <a:ea typeface="宋体" pitchFamily="2" charset="-122"/>
            </a:endParaRPr>
          </a:p>
          <a:p>
            <a:r>
              <a:rPr lang="en-US" altLang="zh-CN" sz="2400" i="1" dirty="0">
                <a:solidFill>
                  <a:srgbClr val="002060"/>
                </a:solidFill>
                <a:ea typeface="宋体" pitchFamily="2" charset="-122"/>
              </a:rPr>
              <a:t>Ortho-Normal: orthogonal + normal</a:t>
            </a:r>
          </a:p>
          <a:p>
            <a:endParaRPr lang="en-US" altLang="zh-CN" sz="2400" i="1" dirty="0">
              <a:solidFill>
                <a:srgbClr val="002060"/>
              </a:solidFill>
              <a:ea typeface="宋体" pitchFamily="2" charset="-122"/>
            </a:endParaRPr>
          </a:p>
          <a:p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[</a:t>
            </a:r>
            <a:r>
              <a:rPr lang="en-US" altLang="zh-CN" sz="2400" b="1" u="sng" dirty="0">
                <a:solidFill>
                  <a:srgbClr val="002060"/>
                </a:solidFill>
                <a:ea typeface="宋体" pitchFamily="2" charset="-122"/>
              </a:rPr>
              <a:t>Sneak peek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: </a:t>
            </a:r>
            <a:r>
              <a:rPr lang="en-US" altLang="zh-CN" sz="2400" b="1" u="sng" dirty="0" smtClean="0">
                <a:solidFill>
                  <a:srgbClr val="002060"/>
                </a:solidFill>
                <a:ea typeface="宋体" pitchFamily="2" charset="-122"/>
              </a:rPr>
              <a:t>Orthogonal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: dot product is zero</a:t>
            </a:r>
          </a:p>
          <a:p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	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        </a:t>
            </a:r>
            <a:r>
              <a:rPr lang="en-US" altLang="zh-CN" sz="2400" b="1" u="sng" dirty="0" smtClean="0">
                <a:solidFill>
                  <a:srgbClr val="002060"/>
                </a:solidFill>
                <a:ea typeface="宋体" pitchFamily="2" charset="-122"/>
              </a:rPr>
              <a:t>Normal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: magnitude is one ]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447800" y="4482405"/>
                <a:ext cx="268605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sz="2800" b="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IN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IN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482405"/>
                <a:ext cx="2686056" cy="138499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065844" y="4463534"/>
                <a:ext cx="141115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800" b="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44" y="4463534"/>
                <a:ext cx="1411156" cy="138499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6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8E0000"/>
                </a:solidFill>
                <a:ea typeface="宋体" pitchFamily="2" charset="-122"/>
              </a:rPr>
              <a:t>Projection: Using Inner </a:t>
            </a:r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Products</a:t>
            </a:r>
            <a:endParaRPr lang="en-US" dirty="0">
              <a:solidFill>
                <a:srgbClr val="8E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4351" y="1653244"/>
            <a:ext cx="4396162" cy="4031038"/>
            <a:chOff x="614351" y="1653244"/>
            <a:chExt cx="4396162" cy="4031038"/>
          </a:xfrm>
        </p:grpSpPr>
        <p:sp>
          <p:nvSpPr>
            <p:cNvPr id="27" name="TextBox 26"/>
            <p:cNvSpPr txBox="1"/>
            <p:nvPr/>
          </p:nvSpPr>
          <p:spPr>
            <a:xfrm>
              <a:off x="4710431" y="53149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x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4351" y="1653244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y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001486" y="1984464"/>
              <a:ext cx="3858986" cy="3290232"/>
              <a:chOff x="1001486" y="1984464"/>
              <a:chExt cx="3858986" cy="329023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01486" y="1984464"/>
                <a:ext cx="3858986" cy="3290232"/>
                <a:chOff x="1001486" y="1984464"/>
                <a:chExt cx="3858986" cy="3290232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1004752" y="5274128"/>
                  <a:ext cx="38557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001486" y="1984464"/>
                  <a:ext cx="0" cy="329023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1004752" y="4724400"/>
                  <a:ext cx="1420771" cy="549728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1004752" y="3420836"/>
                  <a:ext cx="1509848" cy="184512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1828800" y="4880882"/>
                    <a:ext cx="38266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4880882"/>
                    <a:ext cx="382669" cy="369332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 t="-21667" r="-253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1905000" y="3352800"/>
                    <a:ext cx="37920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3352800"/>
                    <a:ext cx="379206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 t="-21311" r="-258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/>
          <p:cNvGrpSpPr/>
          <p:nvPr/>
        </p:nvGrpSpPr>
        <p:grpSpPr>
          <a:xfrm>
            <a:off x="1001486" y="4114800"/>
            <a:ext cx="3037114" cy="1159895"/>
            <a:chOff x="1001486" y="4114800"/>
            <a:chExt cx="3037114" cy="1159895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006928" y="4495800"/>
              <a:ext cx="1997969" cy="770164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001486" y="4114800"/>
              <a:ext cx="3037114" cy="115989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76400" y="2003840"/>
            <a:ext cx="1981111" cy="1286368"/>
            <a:chOff x="676400" y="2003840"/>
            <a:chExt cx="1981111" cy="1286368"/>
          </a:xfrm>
        </p:grpSpPr>
        <p:grpSp>
          <p:nvGrpSpPr>
            <p:cNvPr id="15" name="Group 14"/>
            <p:cNvGrpSpPr/>
            <p:nvPr/>
          </p:nvGrpSpPr>
          <p:grpSpPr>
            <a:xfrm rot="300000">
              <a:off x="676400" y="2003840"/>
              <a:ext cx="1132809" cy="1286368"/>
              <a:chOff x="614636" y="1854271"/>
              <a:chExt cx="1132809" cy="1286368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18600000">
                <a:off x="865033" y="2258227"/>
                <a:ext cx="883734" cy="88109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8" name="AutoShape 16"/>
              <p:cNvSpPr>
                <a:spLocks noChangeArrowheads="1"/>
              </p:cNvSpPr>
              <p:nvPr/>
            </p:nvSpPr>
            <p:spPr bwMode="auto">
              <a:xfrm rot="18900000">
                <a:off x="614636" y="1854271"/>
                <a:ext cx="408366" cy="770264"/>
              </a:xfrm>
              <a:prstGeom prst="can">
                <a:avLst>
                  <a:gd name="adj" fmla="val 327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IN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308424" y="2077106"/>
              <a:ext cx="1349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Light Source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993322" y="1219200"/>
                <a:ext cx="4836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 smtClean="0">
                    <a:solidFill>
                      <a:srgbClr val="002060"/>
                    </a:solidFill>
                  </a:rPr>
                  <a:t>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N" sz="2400" dirty="0" smtClean="0">
                    <a:solidFill>
                      <a:srgbClr val="002060"/>
                    </a:solidFill>
                  </a:rPr>
                  <a:t> along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IN" sz="2400" dirty="0" smtClean="0">
                    <a:solidFill>
                      <a:srgbClr val="002060"/>
                    </a:solidFill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22" y="1219200"/>
                <a:ext cx="483632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018" t="-18421" r="-542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134420" y="5093514"/>
            <a:ext cx="2088544" cy="775434"/>
            <a:chOff x="1134420" y="5093514"/>
            <a:chExt cx="2088544" cy="775434"/>
          </a:xfrm>
        </p:grpSpPr>
        <p:sp>
          <p:nvSpPr>
            <p:cNvPr id="46" name="Right Brace 45"/>
            <p:cNvSpPr/>
            <p:nvPr/>
          </p:nvSpPr>
          <p:spPr>
            <a:xfrm rot="4020000">
              <a:off x="1988192" y="4239742"/>
              <a:ext cx="381000" cy="2088544"/>
            </a:xfrm>
            <a:prstGeom prst="rightBrace">
              <a:avLst>
                <a:gd name="adj1" fmla="val 40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Rectangle 46"/>
                <p:cNvSpPr/>
                <p:nvPr/>
              </p:nvSpPr>
              <p:spPr>
                <a:xfrm>
                  <a:off x="2020707" y="5499616"/>
                  <a:ext cx="9121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0707" y="5499616"/>
                  <a:ext cx="912109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21311" r="-2666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516776" y="3420836"/>
            <a:ext cx="1376656" cy="1183863"/>
            <a:chOff x="2516776" y="3420836"/>
            <a:chExt cx="1376656" cy="1183863"/>
          </a:xfrm>
        </p:grpSpPr>
        <p:grpSp>
          <p:nvGrpSpPr>
            <p:cNvPr id="45" name="Group 44"/>
            <p:cNvGrpSpPr/>
            <p:nvPr/>
          </p:nvGrpSpPr>
          <p:grpSpPr>
            <a:xfrm>
              <a:off x="2516776" y="3420836"/>
              <a:ext cx="457200" cy="1183863"/>
              <a:chOff x="2516776" y="3420836"/>
              <a:chExt cx="457200" cy="118386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10800000">
                <a:off x="2516776" y="3420836"/>
                <a:ext cx="457200" cy="1074964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2620736" y="4229100"/>
                <a:ext cx="236764" cy="375599"/>
              </a:xfrm>
              <a:custGeom>
                <a:avLst/>
                <a:gdLst>
                  <a:gd name="connsiteX0" fmla="*/ 236764 w 236764"/>
                  <a:gd name="connsiteY0" fmla="*/ 0 h 375599"/>
                  <a:gd name="connsiteX1" fmla="*/ 0 w 236764"/>
                  <a:gd name="connsiteY1" fmla="*/ 106136 h 375599"/>
                  <a:gd name="connsiteX2" fmla="*/ 0 w 236764"/>
                  <a:gd name="connsiteY2" fmla="*/ 106136 h 375599"/>
                  <a:gd name="connsiteX3" fmla="*/ 106135 w 236764"/>
                  <a:gd name="connsiteY3" fmla="*/ 375557 h 375599"/>
                  <a:gd name="connsiteX4" fmla="*/ 0 w 236764"/>
                  <a:gd name="connsiteY4" fmla="*/ 122464 h 3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764" h="375599">
                    <a:moveTo>
                      <a:pt x="236764" y="0"/>
                    </a:moveTo>
                    <a:lnTo>
                      <a:pt x="0" y="106136"/>
                    </a:lnTo>
                    <a:lnTo>
                      <a:pt x="0" y="106136"/>
                    </a:lnTo>
                    <a:cubicBezTo>
                      <a:pt x="17689" y="151039"/>
                      <a:pt x="106135" y="372836"/>
                      <a:pt x="106135" y="375557"/>
                    </a:cubicBezTo>
                    <a:cubicBezTo>
                      <a:pt x="106135" y="378278"/>
                      <a:pt x="53067" y="250371"/>
                      <a:pt x="0" y="1224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Rectangle 48"/>
                <p:cNvSpPr/>
                <p:nvPr/>
              </p:nvSpPr>
              <p:spPr>
                <a:xfrm>
                  <a:off x="2687204" y="3588986"/>
                  <a:ext cx="12062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acc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204" y="3588986"/>
                  <a:ext cx="1206228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21667" r="-20707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/>
              <p:cNvSpPr txBox="1"/>
              <p:nvPr/>
            </p:nvSpPr>
            <p:spPr>
              <a:xfrm>
                <a:off x="6035923" y="1447800"/>
                <a:ext cx="2591159" cy="87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23" y="1447800"/>
                <a:ext cx="2591159" cy="8704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5921071" y="2286000"/>
                <a:ext cx="2606547" cy="229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IN" sz="24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71" y="2286000"/>
                <a:ext cx="2606547" cy="229825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Rectangle 55"/>
              <p:cNvSpPr/>
              <p:nvPr/>
            </p:nvSpPr>
            <p:spPr>
              <a:xfrm>
                <a:off x="5181600" y="4672869"/>
                <a:ext cx="3657600" cy="13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𝑃𝑟𝑜𝑗𝑒𝑐𝑡𝑖𝑜𝑛</m:t>
                      </m:r>
                      <m:r>
                        <a:rPr lang="en-IN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𝑣𝑒𝑐𝑡𝑜𝑟</m:t>
                      </m:r>
                      <m:r>
                        <a:rPr lang="en-IN" sz="24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400" dirty="0" smtClean="0"/>
              </a:p>
              <a:p>
                <a:pPr algn="ctr"/>
                <a:endParaRPr lang="en-US" sz="105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IN" sz="2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sSup>
                          <m:sSupPr>
                            <m:ctrl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IN" sz="2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672869"/>
                <a:ext cx="3657600" cy="130843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6542" r="-9000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5225144" y="5089852"/>
            <a:ext cx="2879272" cy="1234748"/>
            <a:chOff x="5257800" y="5001984"/>
            <a:chExt cx="2726872" cy="1234748"/>
          </a:xfrm>
        </p:grpSpPr>
        <p:sp>
          <p:nvSpPr>
            <p:cNvPr id="53" name="Oval 52"/>
            <p:cNvSpPr/>
            <p:nvPr/>
          </p:nvSpPr>
          <p:spPr>
            <a:xfrm>
              <a:off x="7375072" y="5001984"/>
              <a:ext cx="609600" cy="10178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4"/>
            </p:cNvCxnSpPr>
            <p:nvPr/>
          </p:nvCxnSpPr>
          <p:spPr>
            <a:xfrm flipH="1">
              <a:off x="7070272" y="6019800"/>
              <a:ext cx="609600" cy="7620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257800" y="5867400"/>
              <a:ext cx="1823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C00000"/>
                  </a:solidFill>
                </a:rPr>
                <a:t>Projection Matrix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Course Overview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rgbClr val="002060"/>
                </a:solidFill>
              </a:rPr>
              <a:t>Preliminaries (2 classes)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rgbClr val="002060"/>
                </a:solidFill>
              </a:rPr>
              <a:t>Introduction to Pattern Recognition (1 class)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rgbClr val="002060"/>
                </a:solidFill>
              </a:rPr>
              <a:t>Clustering (3 </a:t>
            </a:r>
            <a:r>
              <a:rPr lang="en-IN" sz="2800" dirty="0">
                <a:solidFill>
                  <a:srgbClr val="002060"/>
                </a:solidFill>
              </a:rPr>
              <a:t>classes</a:t>
            </a:r>
            <a:r>
              <a:rPr lang="en-IN" sz="2800" dirty="0" smtClean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rgbClr val="002060"/>
                </a:solidFill>
              </a:rPr>
              <a:t>Dimensionality Reduction</a:t>
            </a:r>
          </a:p>
          <a:p>
            <a:pPr lvl="1">
              <a:lnSpc>
                <a:spcPct val="150000"/>
              </a:lnSpc>
            </a:pPr>
            <a:r>
              <a:rPr lang="en-IN" sz="2400" dirty="0" smtClean="0">
                <a:solidFill>
                  <a:srgbClr val="002060"/>
                </a:solidFill>
              </a:rPr>
              <a:t>Feature Selection (2 </a:t>
            </a:r>
            <a:r>
              <a:rPr lang="en-IN" sz="2400" dirty="0">
                <a:solidFill>
                  <a:srgbClr val="002060"/>
                </a:solidFill>
              </a:rPr>
              <a:t>classes</a:t>
            </a:r>
            <a:r>
              <a:rPr lang="en-IN" sz="24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IN" sz="2400" dirty="0" smtClean="0">
                <a:solidFill>
                  <a:srgbClr val="002060"/>
                </a:solidFill>
              </a:rPr>
              <a:t>Feature Extraction </a:t>
            </a:r>
            <a:r>
              <a:rPr lang="en-IN" sz="2400" dirty="0">
                <a:solidFill>
                  <a:srgbClr val="002060"/>
                </a:solidFill>
              </a:rPr>
              <a:t>(2 classes</a:t>
            </a:r>
            <a:r>
              <a:rPr lang="en-IN" sz="2400" dirty="0" smtClean="0">
                <a:solidFill>
                  <a:srgbClr val="002060"/>
                </a:solidFill>
              </a:rPr>
              <a:t>)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1447800"/>
            <a:ext cx="2720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– Home </a:t>
            </a:r>
            <a:r>
              <a:rPr lang="en-IN" dirty="0" smtClean="0">
                <a:solidFill>
                  <a:srgbClr val="C00000"/>
                </a:solidFill>
              </a:rPr>
              <a:t>work (One Week)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5400" y="2971800"/>
            <a:ext cx="3420083" cy="2209800"/>
            <a:chOff x="5334000" y="2971800"/>
            <a:chExt cx="3420083" cy="2209800"/>
          </a:xfrm>
        </p:grpSpPr>
        <p:sp>
          <p:nvSpPr>
            <p:cNvPr id="6" name="Right Brace 5"/>
            <p:cNvSpPr/>
            <p:nvPr/>
          </p:nvSpPr>
          <p:spPr>
            <a:xfrm>
              <a:off x="5334000" y="2971800"/>
              <a:ext cx="457200" cy="2209800"/>
            </a:xfrm>
            <a:prstGeom prst="rightBrace">
              <a:avLst>
                <a:gd name="adj1" fmla="val 40476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65819" y="3892034"/>
              <a:ext cx="27882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C00000"/>
                  </a:solidFill>
                </a:rPr>
                <a:t>– </a:t>
              </a:r>
              <a:r>
                <a:rPr lang="en-IN" dirty="0" smtClean="0">
                  <a:solidFill>
                    <a:srgbClr val="C00000"/>
                  </a:solidFill>
                </a:rPr>
                <a:t>Assignments (Two Weeks)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59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Vectors: Cross Product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447800"/>
                <a:ext cx="8229600" cy="2667000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The cross product of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is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which 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zh-CN" sz="24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The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is proportional to the sin of the angle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zh-CN" sz="24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The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follows the </a:t>
                </a:r>
                <a:r>
                  <a:rPr lang="en-US" altLang="zh-CN" sz="2400" b="1" dirty="0" smtClean="0">
                    <a:solidFill>
                      <a:srgbClr val="002060"/>
                    </a:solidFill>
                    <a:ea typeface="宋体" pitchFamily="2" charset="-122"/>
                  </a:rPr>
                  <a:t>right hand rule</a:t>
                </a:r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 if we are working in a right-handed coordinate system</a:t>
                </a:r>
              </a:p>
            </p:txBody>
          </p:sp>
        </mc:Choice>
        <mc:Fallback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447800"/>
                <a:ext cx="8229600" cy="2667000"/>
              </a:xfrm>
              <a:blipFill rotWithShape="1">
                <a:blip r:embed="rId2" cstate="print"/>
                <a:stretch>
                  <a:fillRect l="-519" r="-111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4329487"/>
            <a:ext cx="2667000" cy="195701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0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MAGNITUDE OF THE CROSS PRODUCT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981200" y="1600200"/>
                <a:ext cx="4202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IN" sz="2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00200"/>
                <a:ext cx="4202176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09600" y="2819400"/>
            <a:ext cx="8031648" cy="3112532"/>
            <a:chOff x="609600" y="3135868"/>
            <a:chExt cx="8031648" cy="31125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Rectangle 5"/>
                <p:cNvSpPr/>
                <p:nvPr/>
              </p:nvSpPr>
              <p:spPr>
                <a:xfrm>
                  <a:off x="2426023" y="3426853"/>
                  <a:ext cx="3288977" cy="1068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4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    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023" y="3426853"/>
                  <a:ext cx="3288977" cy="106894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85800" y="4783191"/>
                  <a:ext cx="7955448" cy="1465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7−10</m:t>
                            </m:r>
                          </m:e>
                        </m:d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14+15</m:t>
                            </m:r>
                          </m:e>
                        </m:d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4+3</m:t>
                            </m:r>
                          </m:e>
                        </m:d>
                      </m:oMath>
                    </m:oMathPara>
                  </a14:m>
                  <a:endParaRPr lang="en-IN" sz="2400" b="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IN" sz="2400" dirty="0" smtClean="0"/>
                    <a:t>			 </a:t>
                  </a:r>
                  <a14:m>
                    <m:oMath xmlns:m="http://schemas.openxmlformats.org/officeDocument/2006/math"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−29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4783191"/>
                  <a:ext cx="7955448" cy="1465209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609600" y="313586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u="sng" dirty="0" smtClean="0">
                  <a:solidFill>
                    <a:srgbClr val="002060"/>
                  </a:solidFill>
                </a:rPr>
                <a:t>Example</a:t>
              </a:r>
              <a:r>
                <a:rPr lang="en-IN" sz="2400" dirty="0" smtClean="0">
                  <a:solidFill>
                    <a:srgbClr val="002060"/>
                  </a:solidFill>
                </a:rPr>
                <a:t>: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What is a Matrix?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19200"/>
            <a:ext cx="8229600" cy="491013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ea typeface="宋体" pitchFamily="2" charset="-122"/>
              </a:rPr>
              <a:t>A matrix is a set of elements, organized into rows and columns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675063" y="2584450"/>
            <a:ext cx="19050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217863" y="2965450"/>
            <a:ext cx="0" cy="1199844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08463" y="22034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宋体" pitchFamily="2" charset="-122"/>
              </a:rPr>
              <a:t>rows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030413" y="33528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 dirty="0">
                <a:solidFill>
                  <a:srgbClr val="002060"/>
                </a:solidFill>
                <a:latin typeface="Arial" pitchFamily="34" charset="0"/>
                <a:ea typeface="宋体" pitchFamily="2" charset="-122"/>
              </a:rPr>
              <a:t>columns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429000" y="3048000"/>
                <a:ext cx="2693878" cy="1117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IN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IN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IN" sz="40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48000"/>
                <a:ext cx="2693878" cy="111729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Example</a:t>
            </a:r>
            <a:endParaRPr lang="en-US" dirty="0">
              <a:solidFill>
                <a:srgbClr val="8E0000"/>
              </a:solidFill>
            </a:endParaRPr>
          </a:p>
        </p:txBody>
      </p:sp>
      <p:pic>
        <p:nvPicPr>
          <p:cNvPr id="50" name="Object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212" y="2667000"/>
            <a:ext cx="2668588" cy="1655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Oval 50"/>
          <p:cNvSpPr/>
          <p:nvPr/>
        </p:nvSpPr>
        <p:spPr>
          <a:xfrm>
            <a:off x="6515100" y="2699656"/>
            <a:ext cx="647700" cy="50800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C000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6595268" y="3463132"/>
            <a:ext cx="1439863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433468" y="3463132"/>
            <a:ext cx="1439863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C:\Documents and Settings\Don Fussell\My Documents\Image Processing\page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55299"/>
            <a:ext cx="2556779" cy="2921501"/>
          </a:xfrm>
          <a:prstGeom prst="rect">
            <a:avLst/>
          </a:prstGeom>
          <a:noFill/>
        </p:spPr>
      </p:pic>
      <p:pic>
        <p:nvPicPr>
          <p:cNvPr id="56" name="Picture 55" descr="C:\Documents and Settings\Don Fussell\My Documents\Image Processing\page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55299"/>
            <a:ext cx="2514600" cy="2917779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55" idx="3"/>
            <a:endCxn id="56" idx="1"/>
          </p:cNvCxnSpPr>
          <p:nvPr/>
        </p:nvCxnSpPr>
        <p:spPr>
          <a:xfrm flipV="1">
            <a:off x="2861579" y="3414189"/>
            <a:ext cx="491221" cy="186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833379" y="3411792"/>
            <a:ext cx="491221" cy="186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553201" y="3260272"/>
            <a:ext cx="2285999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96744" y="3733800"/>
            <a:ext cx="2285999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3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Basic Matrix Operations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295054"/>
              </p:ext>
            </p:extLst>
          </p:nvPr>
        </p:nvGraphicFramePr>
        <p:xfrm>
          <a:off x="930728" y="3385456"/>
          <a:ext cx="4151003" cy="884237"/>
        </p:xfrm>
        <a:graphic>
          <a:graphicData uri="http://schemas.openxmlformats.org/presentationml/2006/ole">
            <p:oleObj spid="_x0000_s8824" name="Equation" r:id="rId4" imgW="2146300" imgH="457200" progId="Equation.3">
              <p:embed/>
            </p:oleObj>
          </a:graphicData>
        </a:graphic>
      </p:graphicFrame>
      <p:sp>
        <p:nvSpPr>
          <p:cNvPr id="81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612" y="1295400"/>
            <a:ext cx="8383588" cy="728663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002060"/>
                </a:solidFill>
                <a:ea typeface="宋体" pitchFamily="2" charset="-122"/>
              </a:rPr>
              <a:t>Addition, Subtraction, Multiplication: creating new matrices (or functions)</a:t>
            </a: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071927785"/>
              </p:ext>
            </p:extLst>
          </p:nvPr>
        </p:nvGraphicFramePr>
        <p:xfrm>
          <a:off x="838200" y="2291278"/>
          <a:ext cx="4543425" cy="968375"/>
        </p:xfrm>
        <a:graphic>
          <a:graphicData uri="http://schemas.openxmlformats.org/presentationml/2006/ole">
            <p:oleObj spid="_x0000_s8825" name="Equation" r:id="rId5" imgW="2146300" imgH="457200" progId="Equation.3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9880158"/>
              </p:ext>
            </p:extLst>
          </p:nvPr>
        </p:nvGraphicFramePr>
        <p:xfrm>
          <a:off x="768350" y="4419600"/>
          <a:ext cx="4794250" cy="958850"/>
        </p:xfrm>
        <a:graphic>
          <a:graphicData uri="http://schemas.openxmlformats.org/presentationml/2006/ole">
            <p:oleObj spid="_x0000_s8826" name="Equation" r:id="rId6" imgW="2286000" imgH="457200" progId="Equation.3">
              <p:embed/>
            </p:oleObj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307936" y="2590800"/>
            <a:ext cx="1817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1800" dirty="0">
                <a:solidFill>
                  <a:srgbClr val="002060"/>
                </a:solidFill>
                <a:ea typeface="宋体" pitchFamily="2" charset="-122"/>
              </a:rPr>
              <a:t>Just add elements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78510" y="3581400"/>
            <a:ext cx="2251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1800" dirty="0">
                <a:solidFill>
                  <a:srgbClr val="002060"/>
                </a:solidFill>
                <a:ea typeface="宋体" pitchFamily="2" charset="-122"/>
              </a:rPr>
              <a:t>Just subtract elements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10275" y="4586288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800" dirty="0">
                <a:solidFill>
                  <a:srgbClr val="002060"/>
                </a:solidFill>
                <a:ea typeface="宋体" pitchFamily="2" charset="-122"/>
              </a:rPr>
              <a:t>Multiply each row by each column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56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>
                <a:solidFill>
                  <a:srgbClr val="002060"/>
                </a:solidFill>
              </a:rPr>
              <a:t>Note</a:t>
            </a:r>
            <a:r>
              <a:rPr lang="en-IN" dirty="0" smtClean="0">
                <a:solidFill>
                  <a:srgbClr val="002060"/>
                </a:solidFill>
              </a:rPr>
              <a:t>:  Matrix multiplication is possible only when number of columns of first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matrix is equal to number of rows of second one.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Matrix Times Matrix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62000" y="1992313"/>
          <a:ext cx="1579563" cy="446087"/>
        </p:xfrm>
        <a:graphic>
          <a:graphicData uri="http://schemas.openxmlformats.org/presentationml/2006/ole">
            <p:oleObj spid="_x0000_s9845" name="Equation" r:id="rId3" imgW="12184292" imgH="3406194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81000" y="2819400"/>
          <a:ext cx="7772400" cy="1781175"/>
        </p:xfrm>
        <a:graphic>
          <a:graphicData uri="http://schemas.openxmlformats.org/presentationml/2006/ole">
            <p:oleObj spid="_x0000_s9846" name="Equation" r:id="rId4" imgW="59977076" imgH="13647474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8473665"/>
              </p:ext>
            </p:extLst>
          </p:nvPr>
        </p:nvGraphicFramePr>
        <p:xfrm>
          <a:off x="1219200" y="5410200"/>
          <a:ext cx="4233862" cy="574675"/>
        </p:xfrm>
        <a:graphic>
          <a:graphicData uri="http://schemas.openxmlformats.org/presentationml/2006/ole">
            <p:oleObj spid="_x0000_s9847" name="Equation" r:id="rId5" imgW="32666852" imgH="4381554" progId="Equation.3">
              <p:embed/>
            </p:oleObj>
          </a:graphicData>
        </a:graphic>
      </p:graphicFrame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143000" y="2819400"/>
            <a:ext cx="6096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048000" y="3124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781800" y="28956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Multiplication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07388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Is AB = BA?  Maybe, but maybe not!</a:t>
            </a:r>
          </a:p>
          <a:p>
            <a:pPr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Heads up: multiplication is NOT commutative!</a:t>
            </a:r>
          </a:p>
          <a:p>
            <a:pPr>
              <a:lnSpc>
                <a:spcPct val="90000"/>
              </a:lnSpc>
            </a:pP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339540096"/>
              </p:ext>
            </p:extLst>
          </p:nvPr>
        </p:nvGraphicFramePr>
        <p:xfrm>
          <a:off x="830262" y="2290763"/>
          <a:ext cx="3589338" cy="844550"/>
        </p:xfrm>
        <a:graphic>
          <a:graphicData uri="http://schemas.openxmlformats.org/presentationml/2006/ole">
            <p:oleObj spid="_x0000_s10662" name="Equation" r:id="rId3" imgW="1943100" imgH="457200" progId="Equation.3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46322144"/>
              </p:ext>
            </p:extLst>
          </p:nvPr>
        </p:nvGraphicFramePr>
        <p:xfrm>
          <a:off x="5105400" y="2290763"/>
          <a:ext cx="3541712" cy="844550"/>
        </p:xfrm>
        <a:graphic>
          <a:graphicData uri="http://schemas.openxmlformats.org/presentationml/2006/ole">
            <p:oleObj spid="_x0000_s10663" name="Equation" r:id="rId4" imgW="1917700" imgH="457200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Transpose &amp; Symmetric Matrix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895600" y="4701387"/>
                <a:ext cx="2584747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701387"/>
                <a:ext cx="2584747" cy="13946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17651" y="4034135"/>
                <a:ext cx="6087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 smtClean="0">
                    <a:solidFill>
                      <a:srgbClr val="002060"/>
                    </a:solidFill>
                  </a:rPr>
                  <a:t>Matrix A is called a symmetric matrix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1" y="4034135"/>
                <a:ext cx="6087949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50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3400" y="1447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 smtClean="0">
                <a:solidFill>
                  <a:srgbClr val="002060"/>
                </a:solidFill>
              </a:rPr>
              <a:t>Transpose of a matrix A </a:t>
            </a:r>
            <a:r>
              <a:rPr lang="en-IN" sz="2400" dirty="0">
                <a:solidFill>
                  <a:srgbClr val="002060"/>
                </a:solidFill>
              </a:rPr>
              <a:t>is </a:t>
            </a:r>
            <a:r>
              <a:rPr lang="en-IN" sz="2400" dirty="0" smtClean="0">
                <a:solidFill>
                  <a:srgbClr val="002060"/>
                </a:solidFill>
              </a:rPr>
              <a:t>formed </a:t>
            </a:r>
            <a:r>
              <a:rPr lang="en-IN" sz="2400" dirty="0">
                <a:solidFill>
                  <a:srgbClr val="002060"/>
                </a:solidFill>
              </a:rPr>
              <a:t>by turning all the </a:t>
            </a:r>
            <a:r>
              <a:rPr lang="en-IN" sz="2400" u="sng" dirty="0" smtClean="0">
                <a:solidFill>
                  <a:srgbClr val="002060"/>
                </a:solidFill>
              </a:rPr>
              <a:t>rows</a:t>
            </a:r>
            <a:r>
              <a:rPr lang="en-IN" sz="2400" dirty="0" smtClean="0">
                <a:solidFill>
                  <a:srgbClr val="002060"/>
                </a:solidFill>
              </a:rPr>
              <a:t> </a:t>
            </a:r>
            <a:r>
              <a:rPr lang="en-IN" sz="2400" dirty="0">
                <a:solidFill>
                  <a:srgbClr val="002060"/>
                </a:solidFill>
              </a:rPr>
              <a:t>of a given matrix into </a:t>
            </a:r>
            <a:r>
              <a:rPr lang="en-IN" sz="2400" u="sng" dirty="0" smtClean="0">
                <a:solidFill>
                  <a:srgbClr val="002060"/>
                </a:solidFill>
              </a:rPr>
              <a:t>columns</a:t>
            </a:r>
            <a:r>
              <a:rPr lang="en-IN" sz="2400" dirty="0" smtClean="0">
                <a:solidFill>
                  <a:srgbClr val="002060"/>
                </a:solidFill>
              </a:rPr>
              <a:t> </a:t>
            </a:r>
            <a:r>
              <a:rPr lang="en-IN" sz="2400" dirty="0">
                <a:solidFill>
                  <a:srgbClr val="002060"/>
                </a:solidFill>
              </a:rPr>
              <a:t>and vice-versa.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2590800" y="2438400"/>
                <a:ext cx="3374001" cy="1011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I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I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438400"/>
                <a:ext cx="3374001" cy="101104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4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Matrix operating on vectors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Matrix is like a </a:t>
            </a:r>
            <a:r>
              <a:rPr lang="en-US" altLang="zh-CN" sz="2400" u="sng" dirty="0" smtClean="0">
                <a:solidFill>
                  <a:srgbClr val="002060"/>
                </a:solidFill>
                <a:ea typeface="宋体" pitchFamily="2" charset="-122"/>
              </a:rPr>
              <a:t>function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that </a:t>
            </a:r>
            <a:r>
              <a:rPr lang="en-US" altLang="zh-CN" sz="2400" u="sng" dirty="0" smtClean="0">
                <a:solidFill>
                  <a:srgbClr val="002060"/>
                </a:solidFill>
                <a:ea typeface="宋体" pitchFamily="2" charset="-122"/>
              </a:rPr>
              <a:t>transforms the vectors on a plane</a:t>
            </a: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Matrix operating on a general point =&gt; transforms x- and y-components</a:t>
            </a:r>
          </a:p>
          <a:p>
            <a:pPr>
              <a:lnSpc>
                <a:spcPct val="80000"/>
              </a:lnSpc>
            </a:pPr>
            <a:r>
              <a:rPr lang="en-US" altLang="zh-CN" sz="2400" i="1" dirty="0" smtClean="0">
                <a:solidFill>
                  <a:srgbClr val="002060"/>
                </a:solidFill>
                <a:ea typeface="宋体" pitchFamily="2" charset="-122"/>
              </a:rPr>
              <a:t>System of linear equations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: matrix is just the bunch of </a:t>
            </a:r>
            <a:r>
              <a:rPr lang="en-US" altLang="zh-CN" sz="2400" dirty="0" err="1" smtClean="0">
                <a:solidFill>
                  <a:srgbClr val="002060"/>
                </a:solidFill>
                <a:ea typeface="宋体" pitchFamily="2" charset="-122"/>
              </a:rPr>
              <a:t>coeffs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!  </a:t>
            </a: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002060"/>
              </a:solidFill>
              <a:ea typeface="宋体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 x' = </a:t>
            </a:r>
            <a:r>
              <a:rPr lang="en-US" altLang="zh-CN" sz="2400" dirty="0" err="1" smtClean="0">
                <a:solidFill>
                  <a:srgbClr val="002060"/>
                </a:solidFill>
                <a:ea typeface="宋体" pitchFamily="2" charset="-122"/>
              </a:rPr>
              <a:t>a.x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+ </a:t>
            </a:r>
            <a:r>
              <a:rPr lang="en-US" altLang="zh-CN" sz="2400" dirty="0" err="1" smtClean="0">
                <a:solidFill>
                  <a:srgbClr val="002060"/>
                </a:solidFill>
                <a:ea typeface="宋体" pitchFamily="2" charset="-122"/>
              </a:rPr>
              <a:t>b.y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 y' = </a:t>
            </a:r>
            <a:r>
              <a:rPr lang="en-US" altLang="zh-CN" sz="2400" dirty="0" err="1" smtClean="0">
                <a:solidFill>
                  <a:srgbClr val="002060"/>
                </a:solidFill>
                <a:ea typeface="宋体" pitchFamily="2" charset="-122"/>
              </a:rPr>
              <a:t>c.x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+ </a:t>
            </a:r>
            <a:r>
              <a:rPr lang="en-US" altLang="zh-CN" sz="2400" dirty="0" err="1" smtClean="0">
                <a:solidFill>
                  <a:srgbClr val="002060"/>
                </a:solidFill>
                <a:ea typeface="宋体" pitchFamily="2" charset="-122"/>
              </a:rPr>
              <a:t>d.y</a:t>
            </a: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solidFill>
                <a:srgbClr val="002060"/>
              </a:solidFill>
              <a:ea typeface="宋体" pitchFamily="2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05225" y="3200401"/>
            <a:ext cx="3838575" cy="1676401"/>
            <a:chOff x="2190" y="1584"/>
            <a:chExt cx="2418" cy="1056"/>
          </a:xfrm>
        </p:grpSpPr>
        <p:sp>
          <p:nvSpPr>
            <p:cNvPr id="215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190" y="1584"/>
              <a:ext cx="2418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4404" y="1967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ú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13" name="Rectangle 7"/>
            <p:cNvSpPr>
              <a:spLocks noChangeArrowheads="1"/>
            </p:cNvSpPr>
            <p:nvPr/>
          </p:nvSpPr>
          <p:spPr bwMode="auto">
            <a:xfrm>
              <a:off x="4404" y="221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û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4404" y="163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ù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15" name="Rectangle 9"/>
            <p:cNvSpPr>
              <a:spLocks noChangeArrowheads="1"/>
            </p:cNvSpPr>
            <p:nvPr/>
          </p:nvSpPr>
          <p:spPr bwMode="auto">
            <a:xfrm>
              <a:off x="4022" y="1967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ê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16" name="Rectangle 10"/>
            <p:cNvSpPr>
              <a:spLocks noChangeArrowheads="1"/>
            </p:cNvSpPr>
            <p:nvPr/>
          </p:nvSpPr>
          <p:spPr bwMode="auto">
            <a:xfrm>
              <a:off x="4022" y="221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ë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17" name="Rectangle 11"/>
            <p:cNvSpPr>
              <a:spLocks noChangeArrowheads="1"/>
            </p:cNvSpPr>
            <p:nvPr/>
          </p:nvSpPr>
          <p:spPr bwMode="auto">
            <a:xfrm>
              <a:off x="4022" y="163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é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18" name="Rectangle 12"/>
            <p:cNvSpPr>
              <a:spLocks noChangeArrowheads="1"/>
            </p:cNvSpPr>
            <p:nvPr/>
          </p:nvSpPr>
          <p:spPr bwMode="auto">
            <a:xfrm>
              <a:off x="3760" y="1843"/>
              <a:ext cx="195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=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19" name="Rectangle 13"/>
            <p:cNvSpPr>
              <a:spLocks noChangeArrowheads="1"/>
            </p:cNvSpPr>
            <p:nvPr/>
          </p:nvSpPr>
          <p:spPr bwMode="auto">
            <a:xfrm>
              <a:off x="3104" y="1947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ú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0" name="Rectangle 14"/>
            <p:cNvSpPr>
              <a:spLocks noChangeArrowheads="1"/>
            </p:cNvSpPr>
            <p:nvPr/>
          </p:nvSpPr>
          <p:spPr bwMode="auto">
            <a:xfrm>
              <a:off x="3104" y="219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û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1" name="Rectangle 15"/>
            <p:cNvSpPr>
              <a:spLocks noChangeArrowheads="1"/>
            </p:cNvSpPr>
            <p:nvPr/>
          </p:nvSpPr>
          <p:spPr bwMode="auto">
            <a:xfrm>
              <a:off x="3104" y="161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ù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2" name="Rectangle 16"/>
            <p:cNvSpPr>
              <a:spLocks noChangeArrowheads="1"/>
            </p:cNvSpPr>
            <p:nvPr/>
          </p:nvSpPr>
          <p:spPr bwMode="auto">
            <a:xfrm>
              <a:off x="2280" y="1947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ê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3" name="Rectangle 17"/>
            <p:cNvSpPr>
              <a:spLocks noChangeArrowheads="1"/>
            </p:cNvSpPr>
            <p:nvPr/>
          </p:nvSpPr>
          <p:spPr bwMode="auto">
            <a:xfrm>
              <a:off x="2280" y="219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ë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4" name="Rectangle 18"/>
            <p:cNvSpPr>
              <a:spLocks noChangeArrowheads="1"/>
            </p:cNvSpPr>
            <p:nvPr/>
          </p:nvSpPr>
          <p:spPr bwMode="auto">
            <a:xfrm>
              <a:off x="2280" y="1613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latin typeface="Symbol" pitchFamily="18" charset="2"/>
                  <a:ea typeface="宋体" pitchFamily="2" charset="-122"/>
                </a:rPr>
                <a:t>é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5" name="Rectangle 19"/>
            <p:cNvSpPr>
              <a:spLocks noChangeArrowheads="1"/>
            </p:cNvSpPr>
            <p:nvPr/>
          </p:nvSpPr>
          <p:spPr bwMode="auto">
            <a:xfrm>
              <a:off x="4347" y="2169"/>
              <a:ext cx="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ea typeface="宋体" pitchFamily="2" charset="-122"/>
                </a:rPr>
                <a:t>'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6" name="Rectangle 20"/>
            <p:cNvSpPr>
              <a:spLocks noChangeArrowheads="1"/>
            </p:cNvSpPr>
            <p:nvPr/>
          </p:nvSpPr>
          <p:spPr bwMode="auto">
            <a:xfrm>
              <a:off x="4337" y="1647"/>
              <a:ext cx="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dirty="0">
                  <a:solidFill>
                    <a:srgbClr val="002060"/>
                  </a:solidFill>
                  <a:ea typeface="宋体" pitchFamily="2" charset="-122"/>
                </a:rPr>
                <a:t>'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7" name="Rectangle 21"/>
            <p:cNvSpPr>
              <a:spLocks noChangeArrowheads="1"/>
            </p:cNvSpPr>
            <p:nvPr/>
          </p:nvSpPr>
          <p:spPr bwMode="auto">
            <a:xfrm>
              <a:off x="4187" y="2169"/>
              <a:ext cx="13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i="1" dirty="0">
                  <a:solidFill>
                    <a:srgbClr val="002060"/>
                  </a:solidFill>
                  <a:ea typeface="宋体" pitchFamily="2" charset="-122"/>
                </a:rPr>
                <a:t>y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8" name="Rectangle 22"/>
            <p:cNvSpPr>
              <a:spLocks noChangeArrowheads="1"/>
            </p:cNvSpPr>
            <p:nvPr/>
          </p:nvSpPr>
          <p:spPr bwMode="auto">
            <a:xfrm>
              <a:off x="4182" y="1647"/>
              <a:ext cx="15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i="1" dirty="0">
                  <a:solidFill>
                    <a:srgbClr val="002060"/>
                  </a:solidFill>
                  <a:ea typeface="宋体" pitchFamily="2" charset="-122"/>
                </a:rPr>
                <a:t>x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29" name="Rectangle 23"/>
            <p:cNvSpPr>
              <a:spLocks noChangeArrowheads="1"/>
            </p:cNvSpPr>
            <p:nvPr/>
          </p:nvSpPr>
          <p:spPr bwMode="auto">
            <a:xfrm>
              <a:off x="2898" y="2149"/>
              <a:ext cx="1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i="1" dirty="0">
                  <a:solidFill>
                    <a:srgbClr val="002060"/>
                  </a:solidFill>
                  <a:ea typeface="宋体" pitchFamily="2" charset="-122"/>
                </a:rPr>
                <a:t>d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30" name="Rectangle 24"/>
            <p:cNvSpPr>
              <a:spLocks noChangeArrowheads="1"/>
            </p:cNvSpPr>
            <p:nvPr/>
          </p:nvSpPr>
          <p:spPr bwMode="auto">
            <a:xfrm>
              <a:off x="2422" y="2149"/>
              <a:ext cx="13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i="1" dirty="0">
                  <a:solidFill>
                    <a:srgbClr val="002060"/>
                  </a:solidFill>
                  <a:ea typeface="宋体" pitchFamily="2" charset="-122"/>
                </a:rPr>
                <a:t>c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31" name="Rectangle 25"/>
            <p:cNvSpPr>
              <a:spLocks noChangeArrowheads="1"/>
            </p:cNvSpPr>
            <p:nvPr/>
          </p:nvSpPr>
          <p:spPr bwMode="auto">
            <a:xfrm>
              <a:off x="2909" y="1627"/>
              <a:ext cx="1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i="1" dirty="0">
                  <a:solidFill>
                    <a:srgbClr val="002060"/>
                  </a:solidFill>
                  <a:ea typeface="宋体" pitchFamily="2" charset="-122"/>
                </a:rPr>
                <a:t>b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sp>
          <p:nvSpPr>
            <p:cNvPr id="21532" name="Rectangle 26"/>
            <p:cNvSpPr>
              <a:spLocks noChangeArrowheads="1"/>
            </p:cNvSpPr>
            <p:nvPr/>
          </p:nvSpPr>
          <p:spPr bwMode="auto">
            <a:xfrm>
              <a:off x="2414" y="1627"/>
              <a:ext cx="1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400" i="1" dirty="0">
                  <a:solidFill>
                    <a:srgbClr val="002060"/>
                  </a:solidFill>
                  <a:ea typeface="宋体" pitchFamily="2" charset="-122"/>
                </a:rPr>
                <a:t>a</a:t>
              </a:r>
              <a:endParaRPr lang="en-US" altLang="zh-CN" dirty="0">
                <a:solidFill>
                  <a:srgbClr val="002060"/>
                </a:solidFill>
                <a:ea typeface="宋体" pitchFamily="2" charset="-122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255" y="1613"/>
              <a:ext cx="466" cy="1007"/>
              <a:chOff x="336" y="1996"/>
              <a:chExt cx="466" cy="1007"/>
            </a:xfrm>
          </p:grpSpPr>
          <p:sp>
            <p:nvSpPr>
              <p:cNvPr id="21534" name="Rectangle 28"/>
              <p:cNvSpPr>
                <a:spLocks noChangeArrowheads="1"/>
              </p:cNvSpPr>
              <p:nvPr/>
            </p:nvSpPr>
            <p:spPr bwMode="auto">
              <a:xfrm>
                <a:off x="666" y="2330"/>
                <a:ext cx="136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002060"/>
                    </a:solidFill>
                    <a:latin typeface="Symbol" pitchFamily="18" charset="2"/>
                    <a:ea typeface="宋体" pitchFamily="2" charset="-122"/>
                  </a:rPr>
                  <a:t>ú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  <p:sp>
            <p:nvSpPr>
              <p:cNvPr id="21535" name="Rectangle 29"/>
              <p:cNvSpPr>
                <a:spLocks noChangeArrowheads="1"/>
              </p:cNvSpPr>
              <p:nvPr/>
            </p:nvSpPr>
            <p:spPr bwMode="auto">
              <a:xfrm>
                <a:off x="666" y="2576"/>
                <a:ext cx="136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002060"/>
                    </a:solidFill>
                    <a:latin typeface="Symbol" pitchFamily="18" charset="2"/>
                    <a:ea typeface="宋体" pitchFamily="2" charset="-122"/>
                  </a:rPr>
                  <a:t>û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  <p:sp>
            <p:nvSpPr>
              <p:cNvPr id="21536" name="Rectangle 30"/>
              <p:cNvSpPr>
                <a:spLocks noChangeArrowheads="1"/>
              </p:cNvSpPr>
              <p:nvPr/>
            </p:nvSpPr>
            <p:spPr bwMode="auto">
              <a:xfrm>
                <a:off x="666" y="1996"/>
                <a:ext cx="136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002060"/>
                    </a:solidFill>
                    <a:latin typeface="Symbol" pitchFamily="18" charset="2"/>
                    <a:ea typeface="宋体" pitchFamily="2" charset="-122"/>
                  </a:rPr>
                  <a:t>ù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  <p:sp>
            <p:nvSpPr>
              <p:cNvPr id="21537" name="Rectangle 31"/>
              <p:cNvSpPr>
                <a:spLocks noChangeArrowheads="1"/>
              </p:cNvSpPr>
              <p:nvPr/>
            </p:nvSpPr>
            <p:spPr bwMode="auto">
              <a:xfrm>
                <a:off x="336" y="2330"/>
                <a:ext cx="136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002060"/>
                    </a:solidFill>
                    <a:latin typeface="Symbol" pitchFamily="18" charset="2"/>
                    <a:ea typeface="宋体" pitchFamily="2" charset="-122"/>
                  </a:rPr>
                  <a:t>ê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  <p:sp>
            <p:nvSpPr>
              <p:cNvPr id="21538" name="Rectangle 32"/>
              <p:cNvSpPr>
                <a:spLocks noChangeArrowheads="1"/>
              </p:cNvSpPr>
              <p:nvPr/>
            </p:nvSpPr>
            <p:spPr bwMode="auto">
              <a:xfrm>
                <a:off x="336" y="2576"/>
                <a:ext cx="136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002060"/>
                    </a:solidFill>
                    <a:latin typeface="Symbol" pitchFamily="18" charset="2"/>
                    <a:ea typeface="宋体" pitchFamily="2" charset="-122"/>
                  </a:rPr>
                  <a:t>ë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  <p:sp>
            <p:nvSpPr>
              <p:cNvPr id="21539" name="Rectangle 33"/>
              <p:cNvSpPr>
                <a:spLocks noChangeArrowheads="1"/>
              </p:cNvSpPr>
              <p:nvPr/>
            </p:nvSpPr>
            <p:spPr bwMode="auto">
              <a:xfrm>
                <a:off x="336" y="1996"/>
                <a:ext cx="136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002060"/>
                    </a:solidFill>
                    <a:latin typeface="Symbol" pitchFamily="18" charset="2"/>
                    <a:ea typeface="宋体" pitchFamily="2" charset="-122"/>
                  </a:rPr>
                  <a:t>é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  <p:sp>
            <p:nvSpPr>
              <p:cNvPr id="21540" name="Rectangle 34"/>
              <p:cNvSpPr>
                <a:spLocks noChangeArrowheads="1"/>
              </p:cNvSpPr>
              <p:nvPr/>
            </p:nvSpPr>
            <p:spPr bwMode="auto">
              <a:xfrm>
                <a:off x="501" y="2532"/>
                <a:ext cx="133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002060"/>
                    </a:solidFill>
                    <a:ea typeface="宋体" pitchFamily="2" charset="-122"/>
                  </a:rPr>
                  <a:t>y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  <p:sp>
            <p:nvSpPr>
              <p:cNvPr id="21541" name="Rectangle 35"/>
              <p:cNvSpPr>
                <a:spLocks noChangeArrowheads="1"/>
              </p:cNvSpPr>
              <p:nvPr/>
            </p:nvSpPr>
            <p:spPr bwMode="auto">
              <a:xfrm>
                <a:off x="496" y="2010"/>
                <a:ext cx="151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002060"/>
                    </a:solidFill>
                    <a:ea typeface="宋体" pitchFamily="2" charset="-122"/>
                  </a:rPr>
                  <a:t>x</a:t>
                </a:r>
                <a:endParaRPr lang="en-US" altLang="zh-CN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21509" name="Oval 36"/>
          <p:cNvSpPr>
            <a:spLocks noChangeArrowheads="1"/>
          </p:cNvSpPr>
          <p:nvPr/>
        </p:nvSpPr>
        <p:spPr bwMode="auto">
          <a:xfrm>
            <a:off x="1311728" y="3570512"/>
            <a:ext cx="209550" cy="83820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pitchFamily="2" charset="-122"/>
            </a:endParaRPr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2000250" y="3581400"/>
            <a:ext cx="209550" cy="83820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Linear Transformation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066800" y="1447800"/>
                <a:ext cx="7134261" cy="169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IN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IN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8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IN" sz="28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447800"/>
                <a:ext cx="7134261" cy="169841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143000" y="3962400"/>
                <a:ext cx="6838475" cy="1938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IN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3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3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</m:mr>
                                      <m:mr>
                                        <m:e>
                                          <m:r>
                                            <a:rPr lang="en-IN" sz="32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IN" sz="32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3200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3200" b="0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3200" b="0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32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32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32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62400"/>
                <a:ext cx="6838475" cy="193822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1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8E0000"/>
                </a:solidFill>
              </a:rPr>
              <a:t>Overview</a:t>
            </a:r>
            <a:endParaRPr lang="en-US" sz="3600" dirty="0">
              <a:solidFill>
                <a:srgbClr val="8E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Clr>
                <a:srgbClr val="8E0000"/>
              </a:buClr>
              <a:buFont typeface="Wingdings" panose="05000000000000000000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Linear Algebra</a:t>
            </a:r>
          </a:p>
          <a:p>
            <a:pPr marL="457200" indent="-457200">
              <a:lnSpc>
                <a:spcPct val="150000"/>
              </a:lnSpc>
              <a:buClr>
                <a:srgbClr val="8E0000"/>
              </a:buClr>
              <a:buFont typeface="Wingdings" panose="05000000000000000000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Statistics</a:t>
            </a:r>
          </a:p>
          <a:p>
            <a:pPr marL="457200" indent="-457200">
              <a:lnSpc>
                <a:spcPct val="150000"/>
              </a:lnSpc>
              <a:buClr>
                <a:srgbClr val="8E0000"/>
              </a:buClr>
              <a:buFont typeface="Wingdings" panose="05000000000000000000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Pattern Recognition</a:t>
            </a:r>
          </a:p>
          <a:p>
            <a:pPr marL="800100" lvl="1" indent="-525463">
              <a:lnSpc>
                <a:spcPct val="150000"/>
              </a:lnSpc>
              <a:buClr>
                <a:srgbClr val="8E0000"/>
              </a:buClr>
            </a:pPr>
            <a:r>
              <a:rPr lang="en-IN" sz="2400" dirty="0" smtClean="0">
                <a:solidFill>
                  <a:srgbClr val="002060"/>
                </a:solidFill>
              </a:rPr>
              <a:t>Patterns and Features</a:t>
            </a:r>
          </a:p>
          <a:p>
            <a:pPr marL="800100" lvl="1" indent="-525463">
              <a:lnSpc>
                <a:spcPct val="150000"/>
              </a:lnSpc>
              <a:buClr>
                <a:srgbClr val="8E0000"/>
              </a:buClr>
            </a:pPr>
            <a:r>
              <a:rPr lang="en-IN" sz="2400" dirty="0" smtClean="0">
                <a:solidFill>
                  <a:srgbClr val="002060"/>
                </a:solidFill>
              </a:rPr>
              <a:t>Class information</a:t>
            </a:r>
          </a:p>
          <a:p>
            <a:pPr marL="800100" lvl="1" indent="-525463">
              <a:lnSpc>
                <a:spcPct val="150000"/>
              </a:lnSpc>
              <a:buClr>
                <a:srgbClr val="8E0000"/>
              </a:buClr>
            </a:pPr>
            <a:r>
              <a:rPr lang="en-IN" sz="2400" dirty="0" smtClean="0">
                <a:solidFill>
                  <a:srgbClr val="002060"/>
                </a:solidFill>
              </a:rPr>
              <a:t>Classification</a:t>
            </a:r>
          </a:p>
          <a:p>
            <a:pPr marL="800100" lvl="1" indent="-525463">
              <a:lnSpc>
                <a:spcPct val="150000"/>
              </a:lnSpc>
              <a:buClr>
                <a:srgbClr val="8E0000"/>
              </a:buClr>
            </a:pPr>
            <a:r>
              <a:rPr lang="en-IN" sz="2400" dirty="0" smtClean="0">
                <a:solidFill>
                  <a:srgbClr val="002060"/>
                </a:solidFill>
              </a:rPr>
              <a:t>Clustering</a:t>
            </a:r>
          </a:p>
          <a:p>
            <a:pPr marL="800100" lvl="1" indent="-525463">
              <a:lnSpc>
                <a:spcPct val="150000"/>
              </a:lnSpc>
              <a:buClr>
                <a:srgbClr val="8E0000"/>
              </a:buClr>
            </a:pPr>
            <a:r>
              <a:rPr lang="en-IN" sz="2400" dirty="0" smtClean="0">
                <a:solidFill>
                  <a:srgbClr val="002060"/>
                </a:solidFill>
              </a:rPr>
              <a:t>Dimensionality Reduction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4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Rotation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93452" y="1371600"/>
                <a:ext cx="5831148" cy="711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Rotation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Matrix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IN" sz="2400" b="0" i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IN" sz="2400" b="0" i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IN" sz="2400" b="0" i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IN" sz="2400" b="0" i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sz="24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IN" sz="24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IN" sz="24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2" y="1371600"/>
                <a:ext cx="5831148" cy="71134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425600" y="2209800"/>
            <a:ext cx="8136434" cy="1977536"/>
            <a:chOff x="425600" y="2209800"/>
            <a:chExt cx="8136434" cy="197753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Rectangle 7"/>
                <p:cNvSpPr/>
                <p:nvPr/>
              </p:nvSpPr>
              <p:spPr>
                <a:xfrm>
                  <a:off x="914400" y="3270097"/>
                  <a:ext cx="4236031" cy="917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IN" sz="2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IN" sz="28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28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IN" sz="28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28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8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IN" sz="28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28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270097"/>
                  <a:ext cx="4236031" cy="917239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/>
            <p:cNvGrpSpPr/>
            <p:nvPr/>
          </p:nvGrpSpPr>
          <p:grpSpPr>
            <a:xfrm>
              <a:off x="6553200" y="2209800"/>
              <a:ext cx="2008834" cy="1933640"/>
              <a:chOff x="6553200" y="2209800"/>
              <a:chExt cx="2008834" cy="193364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867794" y="3400124"/>
                <a:ext cx="1524000" cy="6096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8010794" y="3587903"/>
                    <a:ext cx="551240" cy="55553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IN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0794" y="3587903"/>
                    <a:ext cx="551240" cy="555537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6553200" y="2209800"/>
                    <a:ext cx="612860" cy="6226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IN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IN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  <m:r>
                                      <a:rPr lang="en-IN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2209800"/>
                    <a:ext cx="612860" cy="622606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6859630" y="2521103"/>
                <a:ext cx="389164" cy="1488620"/>
                <a:chOff x="7002236" y="2438400"/>
                <a:chExt cx="389164" cy="148862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7002236" y="2438400"/>
                  <a:ext cx="389164" cy="148862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14"/>
                <p:cNvSpPr/>
                <p:nvPr/>
              </p:nvSpPr>
              <p:spPr>
                <a:xfrm>
                  <a:off x="7078436" y="3690257"/>
                  <a:ext cx="167240" cy="160252"/>
                </a:xfrm>
                <a:custGeom>
                  <a:avLst/>
                  <a:gdLst>
                    <a:gd name="connsiteX0" fmla="*/ 0 w 167240"/>
                    <a:gd name="connsiteY0" fmla="*/ 0 h 160252"/>
                    <a:gd name="connsiteX1" fmla="*/ 155121 w 167240"/>
                    <a:gd name="connsiteY1" fmla="*/ 40822 h 160252"/>
                    <a:gd name="connsiteX2" fmla="*/ 155121 w 167240"/>
                    <a:gd name="connsiteY2" fmla="*/ 146957 h 160252"/>
                    <a:gd name="connsiteX3" fmla="*/ 138793 w 167240"/>
                    <a:gd name="connsiteY3" fmla="*/ 155122 h 160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240" h="160252">
                      <a:moveTo>
                        <a:pt x="0" y="0"/>
                      </a:moveTo>
                      <a:cubicBezTo>
                        <a:pt x="64634" y="8164"/>
                        <a:pt x="129268" y="16329"/>
                        <a:pt x="155121" y="40822"/>
                      </a:cubicBezTo>
                      <a:cubicBezTo>
                        <a:pt x="180974" y="65315"/>
                        <a:pt x="157842" y="127907"/>
                        <a:pt x="155121" y="146957"/>
                      </a:cubicBezTo>
                      <a:cubicBezTo>
                        <a:pt x="152400" y="166007"/>
                        <a:pt x="145596" y="160564"/>
                        <a:pt x="138793" y="155122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6976224" y="3524574"/>
                    <a:ext cx="34060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1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6224" y="3524574"/>
                    <a:ext cx="340606" cy="307777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25600" y="2362200"/>
                  <a:ext cx="590161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IN" sz="2000" dirty="0" smtClean="0">
                      <a:solidFill>
                        <a:srgbClr val="002060"/>
                      </a:solidFill>
                    </a:rPr>
                    <a:t>We can rotate any 2-dimensional vector using </a:t>
                  </a:r>
                  <a14:m>
                    <m:oMath xmlns:m="http://schemas.openxmlformats.org/officeDocument/2006/math">
                      <m:r>
                        <a:rPr lang="en-IN" sz="2000" i="1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en-IN" sz="2000" dirty="0" smtClean="0">
                      <a:solidFill>
                        <a:srgbClr val="002060"/>
                      </a:solidFill>
                    </a:rPr>
                    <a:t> </a:t>
                  </a:r>
                </a:p>
                <a:p>
                  <a:r>
                    <a:rPr lang="en-IN" sz="2000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en-IN" sz="2000" dirty="0" smtClean="0">
                      <a:solidFill>
                        <a:srgbClr val="002060"/>
                      </a:solidFill>
                    </a:rPr>
                    <a:t>  as follows </a:t>
                  </a: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600" y="2362200"/>
                  <a:ext cx="5901616" cy="707886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l="-930" t="-4310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33400" y="4378270"/>
            <a:ext cx="8243562" cy="2022530"/>
            <a:chOff x="533400" y="4378270"/>
            <a:chExt cx="8243562" cy="202253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Rectangle 17"/>
                <p:cNvSpPr/>
                <p:nvPr/>
              </p:nvSpPr>
              <p:spPr>
                <a:xfrm>
                  <a:off x="914400" y="5109450"/>
                  <a:ext cx="4898905" cy="605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IN" sz="20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IN" sz="20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IN" sz="20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IN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90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IN" sz="20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IN" sz="20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IN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90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IN" sz="20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IN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90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IN" sz="20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IN" sz="20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IN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90</m:t>
                                      </m:r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109450"/>
                  <a:ext cx="4898905" cy="60555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6019800" y="4378270"/>
              <a:ext cx="2757162" cy="2022530"/>
              <a:chOff x="6265752" y="4314760"/>
              <a:chExt cx="2757162" cy="202253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6715394" y="6114683"/>
                <a:ext cx="1742806" cy="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8477252" y="5783036"/>
                    <a:ext cx="545662" cy="5542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IN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7252" y="5783036"/>
                    <a:ext cx="545662" cy="554254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1" name="Rectangle 20"/>
                  <p:cNvSpPr/>
                  <p:nvPr/>
                </p:nvSpPr>
                <p:spPr>
                  <a:xfrm flipH="1">
                    <a:off x="6265752" y="4314760"/>
                    <a:ext cx="467064" cy="55245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IN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265752" y="4314760"/>
                    <a:ext cx="467064" cy="552459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>
              <a:xfrm flipV="1">
                <a:off x="6707230" y="4590989"/>
                <a:ext cx="8164" cy="152369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6823824" y="5629534"/>
                    <a:ext cx="51591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IN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3824" y="5629534"/>
                    <a:ext cx="515910" cy="307777"/>
                  </a:xfrm>
                  <a:prstGeom prst="rect">
                    <a:avLst/>
                  </a:prstGeom>
                  <a:blipFill rotWithShape="1">
                    <a:blip r:embed="rId11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Elbow Connector 8"/>
              <p:cNvCxnSpPr/>
              <p:nvPr/>
            </p:nvCxnSpPr>
            <p:spPr>
              <a:xfrm>
                <a:off x="6715394" y="5937311"/>
                <a:ext cx="387676" cy="177372"/>
              </a:xfrm>
              <a:prstGeom prst="bentConnector3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33400" y="4648200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u="sng" dirty="0" smtClean="0">
                  <a:solidFill>
                    <a:srgbClr val="C00000"/>
                  </a:solidFill>
                </a:rPr>
                <a:t>Example</a:t>
              </a:r>
              <a:r>
                <a:rPr lang="en-IN" dirty="0" smtClean="0"/>
                <a:t> :</a:t>
              </a:r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78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Rotation</a:t>
            </a:r>
            <a:endParaRPr lang="en-US" b="1" dirty="0">
              <a:solidFill>
                <a:srgbClr val="8E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07372" y="1704006"/>
            <a:ext cx="5022110" cy="4227926"/>
            <a:chOff x="1907372" y="1704006"/>
            <a:chExt cx="5022110" cy="422792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193472" y="5570764"/>
              <a:ext cx="4343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386692" y="1888672"/>
              <a:ext cx="0" cy="396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370364" y="2743200"/>
              <a:ext cx="2277836" cy="2846616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362200" y="4343400"/>
              <a:ext cx="3352800" cy="1219200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80013" y="4154140"/>
                  <a:ext cx="551241" cy="555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0013" y="4154140"/>
                  <a:ext cx="551241" cy="555537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671270" y="2286000"/>
                  <a:ext cx="612860" cy="6226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IN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IN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IN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270" y="2286000"/>
                  <a:ext cx="612860" cy="622606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Box 16"/>
                <p:cNvSpPr txBox="1"/>
                <p:nvPr/>
              </p:nvSpPr>
              <p:spPr>
                <a:xfrm rot="2700000">
                  <a:off x="2625125" y="4849277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↶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625125" y="4849277"/>
                  <a:ext cx="457200" cy="64633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6629400" y="5562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x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7372" y="1704006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y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20767" y="4888468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767" y="4888468"/>
                  <a:ext cx="385362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3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2438400"/>
            <a:ext cx="3124200" cy="3097213"/>
            <a:chOff x="288" y="2247"/>
            <a:chExt cx="1334" cy="1144"/>
          </a:xfrm>
        </p:grpSpPr>
        <p:sp>
          <p:nvSpPr>
            <p:cNvPr id="24616" name="Freeform 4"/>
            <p:cNvSpPr>
              <a:spLocks/>
            </p:cNvSpPr>
            <p:nvPr/>
          </p:nvSpPr>
          <p:spPr bwMode="auto">
            <a:xfrm>
              <a:off x="299" y="2847"/>
              <a:ext cx="515" cy="400"/>
            </a:xfrm>
            <a:custGeom>
              <a:avLst/>
              <a:gdLst>
                <a:gd name="T0" fmla="*/ 509 w 1032"/>
                <a:gd name="T1" fmla="*/ 210 h 800"/>
                <a:gd name="T2" fmla="*/ 428 w 1032"/>
                <a:gd name="T3" fmla="*/ 336 h 800"/>
                <a:gd name="T4" fmla="*/ 374 w 1032"/>
                <a:gd name="T5" fmla="*/ 370 h 800"/>
                <a:gd name="T6" fmla="*/ 350 w 1032"/>
                <a:gd name="T7" fmla="*/ 338 h 800"/>
                <a:gd name="T8" fmla="*/ 345 w 1032"/>
                <a:gd name="T9" fmla="*/ 280 h 800"/>
                <a:gd name="T10" fmla="*/ 272 w 1032"/>
                <a:gd name="T11" fmla="*/ 368 h 800"/>
                <a:gd name="T12" fmla="*/ 230 w 1032"/>
                <a:gd name="T13" fmla="*/ 372 h 800"/>
                <a:gd name="T14" fmla="*/ 203 w 1032"/>
                <a:gd name="T15" fmla="*/ 307 h 800"/>
                <a:gd name="T16" fmla="*/ 105 w 1032"/>
                <a:gd name="T17" fmla="*/ 400 h 800"/>
                <a:gd name="T18" fmla="*/ 85 w 1032"/>
                <a:gd name="T19" fmla="*/ 374 h 800"/>
                <a:gd name="T20" fmla="*/ 103 w 1032"/>
                <a:gd name="T21" fmla="*/ 327 h 800"/>
                <a:gd name="T22" fmla="*/ 27 w 1032"/>
                <a:gd name="T23" fmla="*/ 336 h 800"/>
                <a:gd name="T24" fmla="*/ 0 w 1032"/>
                <a:gd name="T25" fmla="*/ 296 h 800"/>
                <a:gd name="T26" fmla="*/ 15 w 1032"/>
                <a:gd name="T27" fmla="*/ 258 h 800"/>
                <a:gd name="T28" fmla="*/ 49 w 1032"/>
                <a:gd name="T29" fmla="*/ 226 h 800"/>
                <a:gd name="T30" fmla="*/ 35 w 1032"/>
                <a:gd name="T31" fmla="*/ 191 h 800"/>
                <a:gd name="T32" fmla="*/ 64 w 1032"/>
                <a:gd name="T33" fmla="*/ 166 h 800"/>
                <a:gd name="T34" fmla="*/ 179 w 1032"/>
                <a:gd name="T35" fmla="*/ 137 h 800"/>
                <a:gd name="T36" fmla="*/ 163 w 1032"/>
                <a:gd name="T37" fmla="*/ 97 h 800"/>
                <a:gd name="T38" fmla="*/ 203 w 1032"/>
                <a:gd name="T39" fmla="*/ 63 h 800"/>
                <a:gd name="T40" fmla="*/ 334 w 1032"/>
                <a:gd name="T41" fmla="*/ 72 h 800"/>
                <a:gd name="T42" fmla="*/ 334 w 1032"/>
                <a:gd name="T43" fmla="*/ 14 h 800"/>
                <a:gd name="T44" fmla="*/ 379 w 1032"/>
                <a:gd name="T45" fmla="*/ 0 h 800"/>
                <a:gd name="T46" fmla="*/ 486 w 1032"/>
                <a:gd name="T47" fmla="*/ 67 h 800"/>
                <a:gd name="T48" fmla="*/ 515 w 1032"/>
                <a:gd name="T49" fmla="*/ 139 h 800"/>
                <a:gd name="T50" fmla="*/ 509 w 1032"/>
                <a:gd name="T51" fmla="*/ 210 h 800"/>
                <a:gd name="T52" fmla="*/ 509 w 1032"/>
                <a:gd name="T53" fmla="*/ 210 h 800"/>
                <a:gd name="T54" fmla="*/ 509 w 1032"/>
                <a:gd name="T55" fmla="*/ 210 h 8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32"/>
                <a:gd name="T85" fmla="*/ 0 h 800"/>
                <a:gd name="T86" fmla="*/ 1032 w 1032"/>
                <a:gd name="T87" fmla="*/ 800 h 8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32" h="800">
                  <a:moveTo>
                    <a:pt x="1019" y="421"/>
                  </a:moveTo>
                  <a:lnTo>
                    <a:pt x="858" y="671"/>
                  </a:lnTo>
                  <a:lnTo>
                    <a:pt x="750" y="739"/>
                  </a:lnTo>
                  <a:lnTo>
                    <a:pt x="702" y="675"/>
                  </a:lnTo>
                  <a:lnTo>
                    <a:pt x="692" y="560"/>
                  </a:lnTo>
                  <a:lnTo>
                    <a:pt x="545" y="735"/>
                  </a:lnTo>
                  <a:lnTo>
                    <a:pt x="460" y="743"/>
                  </a:lnTo>
                  <a:lnTo>
                    <a:pt x="406" y="614"/>
                  </a:lnTo>
                  <a:lnTo>
                    <a:pt x="210" y="800"/>
                  </a:lnTo>
                  <a:lnTo>
                    <a:pt x="171" y="747"/>
                  </a:lnTo>
                  <a:lnTo>
                    <a:pt x="206" y="653"/>
                  </a:lnTo>
                  <a:lnTo>
                    <a:pt x="55" y="671"/>
                  </a:lnTo>
                  <a:lnTo>
                    <a:pt x="0" y="591"/>
                  </a:lnTo>
                  <a:lnTo>
                    <a:pt x="31" y="516"/>
                  </a:lnTo>
                  <a:lnTo>
                    <a:pt x="99" y="452"/>
                  </a:lnTo>
                  <a:lnTo>
                    <a:pt x="71" y="381"/>
                  </a:lnTo>
                  <a:lnTo>
                    <a:pt x="129" y="332"/>
                  </a:lnTo>
                  <a:lnTo>
                    <a:pt x="358" y="273"/>
                  </a:lnTo>
                  <a:lnTo>
                    <a:pt x="326" y="193"/>
                  </a:lnTo>
                  <a:lnTo>
                    <a:pt x="406" y="126"/>
                  </a:lnTo>
                  <a:lnTo>
                    <a:pt x="670" y="143"/>
                  </a:lnTo>
                  <a:lnTo>
                    <a:pt x="669" y="28"/>
                  </a:lnTo>
                  <a:lnTo>
                    <a:pt x="760" y="0"/>
                  </a:lnTo>
                  <a:lnTo>
                    <a:pt x="974" y="134"/>
                  </a:lnTo>
                  <a:lnTo>
                    <a:pt x="1032" y="277"/>
                  </a:lnTo>
                  <a:lnTo>
                    <a:pt x="1019" y="421"/>
                  </a:lnTo>
                  <a:close/>
                </a:path>
              </a:pathLst>
            </a:custGeom>
            <a:solidFill>
              <a:srgbClr val="3DFF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17" name="Freeform 5"/>
            <p:cNvSpPr>
              <a:spLocks/>
            </p:cNvSpPr>
            <p:nvPr/>
          </p:nvSpPr>
          <p:spPr bwMode="auto">
            <a:xfrm>
              <a:off x="395" y="3019"/>
              <a:ext cx="147" cy="108"/>
            </a:xfrm>
            <a:custGeom>
              <a:avLst/>
              <a:gdLst>
                <a:gd name="T0" fmla="*/ 102 w 294"/>
                <a:gd name="T1" fmla="*/ 28 h 217"/>
                <a:gd name="T2" fmla="*/ 73 w 294"/>
                <a:gd name="T3" fmla="*/ 34 h 217"/>
                <a:gd name="T4" fmla="*/ 43 w 294"/>
                <a:gd name="T5" fmla="*/ 41 h 217"/>
                <a:gd name="T6" fmla="*/ 26 w 294"/>
                <a:gd name="T7" fmla="*/ 46 h 217"/>
                <a:gd name="T8" fmla="*/ 9 w 294"/>
                <a:gd name="T9" fmla="*/ 51 h 217"/>
                <a:gd name="T10" fmla="*/ 0 w 294"/>
                <a:gd name="T11" fmla="*/ 48 h 217"/>
                <a:gd name="T12" fmla="*/ 0 w 294"/>
                <a:gd name="T13" fmla="*/ 43 h 217"/>
                <a:gd name="T14" fmla="*/ 4 w 294"/>
                <a:gd name="T15" fmla="*/ 39 h 217"/>
                <a:gd name="T16" fmla="*/ 12 w 294"/>
                <a:gd name="T17" fmla="*/ 35 h 217"/>
                <a:gd name="T18" fmla="*/ 28 w 294"/>
                <a:gd name="T19" fmla="*/ 30 h 217"/>
                <a:gd name="T20" fmla="*/ 46 w 294"/>
                <a:gd name="T21" fmla="*/ 24 h 217"/>
                <a:gd name="T22" fmla="*/ 68 w 294"/>
                <a:gd name="T23" fmla="*/ 18 h 217"/>
                <a:gd name="T24" fmla="*/ 89 w 294"/>
                <a:gd name="T25" fmla="*/ 12 h 217"/>
                <a:gd name="T26" fmla="*/ 108 w 294"/>
                <a:gd name="T27" fmla="*/ 6 h 217"/>
                <a:gd name="T28" fmla="*/ 133 w 294"/>
                <a:gd name="T29" fmla="*/ 0 h 217"/>
                <a:gd name="T30" fmla="*/ 147 w 294"/>
                <a:gd name="T31" fmla="*/ 1 h 217"/>
                <a:gd name="T32" fmla="*/ 147 w 294"/>
                <a:gd name="T33" fmla="*/ 11 h 217"/>
                <a:gd name="T34" fmla="*/ 144 w 294"/>
                <a:gd name="T35" fmla="*/ 18 h 217"/>
                <a:gd name="T36" fmla="*/ 139 w 294"/>
                <a:gd name="T37" fmla="*/ 27 h 217"/>
                <a:gd name="T38" fmla="*/ 131 w 294"/>
                <a:gd name="T39" fmla="*/ 36 h 217"/>
                <a:gd name="T40" fmla="*/ 123 w 294"/>
                <a:gd name="T41" fmla="*/ 46 h 217"/>
                <a:gd name="T42" fmla="*/ 114 w 294"/>
                <a:gd name="T43" fmla="*/ 56 h 217"/>
                <a:gd name="T44" fmla="*/ 109 w 294"/>
                <a:gd name="T45" fmla="*/ 61 h 217"/>
                <a:gd name="T46" fmla="*/ 105 w 294"/>
                <a:gd name="T47" fmla="*/ 66 h 217"/>
                <a:gd name="T48" fmla="*/ 100 w 294"/>
                <a:gd name="T49" fmla="*/ 71 h 217"/>
                <a:gd name="T50" fmla="*/ 96 w 294"/>
                <a:gd name="T51" fmla="*/ 75 h 217"/>
                <a:gd name="T52" fmla="*/ 87 w 294"/>
                <a:gd name="T53" fmla="*/ 85 h 217"/>
                <a:gd name="T54" fmla="*/ 79 w 294"/>
                <a:gd name="T55" fmla="*/ 92 h 217"/>
                <a:gd name="T56" fmla="*/ 73 w 294"/>
                <a:gd name="T57" fmla="*/ 98 h 217"/>
                <a:gd name="T58" fmla="*/ 65 w 294"/>
                <a:gd name="T59" fmla="*/ 105 h 217"/>
                <a:gd name="T60" fmla="*/ 52 w 294"/>
                <a:gd name="T61" fmla="*/ 108 h 217"/>
                <a:gd name="T62" fmla="*/ 42 w 294"/>
                <a:gd name="T63" fmla="*/ 103 h 217"/>
                <a:gd name="T64" fmla="*/ 41 w 294"/>
                <a:gd name="T65" fmla="*/ 90 h 217"/>
                <a:gd name="T66" fmla="*/ 46 w 294"/>
                <a:gd name="T67" fmla="*/ 80 h 217"/>
                <a:gd name="T68" fmla="*/ 54 w 294"/>
                <a:gd name="T69" fmla="*/ 69 h 217"/>
                <a:gd name="T70" fmla="*/ 60 w 294"/>
                <a:gd name="T71" fmla="*/ 64 h 217"/>
                <a:gd name="T72" fmla="*/ 66 w 294"/>
                <a:gd name="T73" fmla="*/ 59 h 217"/>
                <a:gd name="T74" fmla="*/ 72 w 294"/>
                <a:gd name="T75" fmla="*/ 54 h 217"/>
                <a:gd name="T76" fmla="*/ 78 w 294"/>
                <a:gd name="T77" fmla="*/ 49 h 217"/>
                <a:gd name="T78" fmla="*/ 85 w 294"/>
                <a:gd name="T79" fmla="*/ 44 h 217"/>
                <a:gd name="T80" fmla="*/ 91 w 294"/>
                <a:gd name="T81" fmla="*/ 39 h 217"/>
                <a:gd name="T82" fmla="*/ 97 w 294"/>
                <a:gd name="T83" fmla="*/ 34 h 217"/>
                <a:gd name="T84" fmla="*/ 102 w 294"/>
                <a:gd name="T85" fmla="*/ 28 h 217"/>
                <a:gd name="T86" fmla="*/ 102 w 294"/>
                <a:gd name="T87" fmla="*/ 28 h 2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4"/>
                <a:gd name="T133" fmla="*/ 0 h 217"/>
                <a:gd name="T134" fmla="*/ 294 w 294"/>
                <a:gd name="T135" fmla="*/ 217 h 2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4" h="217">
                  <a:moveTo>
                    <a:pt x="205" y="57"/>
                  </a:moveTo>
                  <a:lnTo>
                    <a:pt x="146" y="69"/>
                  </a:lnTo>
                  <a:lnTo>
                    <a:pt x="87" y="82"/>
                  </a:lnTo>
                  <a:lnTo>
                    <a:pt x="52" y="93"/>
                  </a:lnTo>
                  <a:lnTo>
                    <a:pt x="18" y="103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8" y="79"/>
                  </a:lnTo>
                  <a:lnTo>
                    <a:pt x="25" y="71"/>
                  </a:lnTo>
                  <a:lnTo>
                    <a:pt x="56" y="61"/>
                  </a:lnTo>
                  <a:lnTo>
                    <a:pt x="93" y="49"/>
                  </a:lnTo>
                  <a:lnTo>
                    <a:pt x="135" y="36"/>
                  </a:lnTo>
                  <a:lnTo>
                    <a:pt x="178" y="24"/>
                  </a:lnTo>
                  <a:lnTo>
                    <a:pt x="216" y="13"/>
                  </a:lnTo>
                  <a:lnTo>
                    <a:pt x="266" y="0"/>
                  </a:lnTo>
                  <a:lnTo>
                    <a:pt x="293" y="3"/>
                  </a:lnTo>
                  <a:lnTo>
                    <a:pt x="294" y="23"/>
                  </a:lnTo>
                  <a:lnTo>
                    <a:pt x="287" y="37"/>
                  </a:lnTo>
                  <a:lnTo>
                    <a:pt x="277" y="55"/>
                  </a:lnTo>
                  <a:lnTo>
                    <a:pt x="262" y="73"/>
                  </a:lnTo>
                  <a:lnTo>
                    <a:pt x="246" y="93"/>
                  </a:lnTo>
                  <a:lnTo>
                    <a:pt x="228" y="113"/>
                  </a:lnTo>
                  <a:lnTo>
                    <a:pt x="219" y="123"/>
                  </a:lnTo>
                  <a:lnTo>
                    <a:pt x="210" y="133"/>
                  </a:lnTo>
                  <a:lnTo>
                    <a:pt x="200" y="142"/>
                  </a:lnTo>
                  <a:lnTo>
                    <a:pt x="192" y="151"/>
                  </a:lnTo>
                  <a:lnTo>
                    <a:pt x="174" y="170"/>
                  </a:lnTo>
                  <a:lnTo>
                    <a:pt x="158" y="184"/>
                  </a:lnTo>
                  <a:lnTo>
                    <a:pt x="145" y="197"/>
                  </a:lnTo>
                  <a:lnTo>
                    <a:pt x="130" y="210"/>
                  </a:lnTo>
                  <a:lnTo>
                    <a:pt x="104" y="217"/>
                  </a:lnTo>
                  <a:lnTo>
                    <a:pt x="85" y="206"/>
                  </a:lnTo>
                  <a:lnTo>
                    <a:pt x="82" y="180"/>
                  </a:lnTo>
                  <a:lnTo>
                    <a:pt x="92" y="161"/>
                  </a:lnTo>
                  <a:lnTo>
                    <a:pt x="109" y="139"/>
                  </a:lnTo>
                  <a:lnTo>
                    <a:pt x="121" y="128"/>
                  </a:lnTo>
                  <a:lnTo>
                    <a:pt x="132" y="118"/>
                  </a:lnTo>
                  <a:lnTo>
                    <a:pt x="144" y="108"/>
                  </a:lnTo>
                  <a:lnTo>
                    <a:pt x="157" y="98"/>
                  </a:lnTo>
                  <a:lnTo>
                    <a:pt x="170" y="88"/>
                  </a:lnTo>
                  <a:lnTo>
                    <a:pt x="182" y="78"/>
                  </a:lnTo>
                  <a:lnTo>
                    <a:pt x="194" y="68"/>
                  </a:lnTo>
                  <a:lnTo>
                    <a:pt x="205" y="57"/>
                  </a:lnTo>
                  <a:close/>
                </a:path>
              </a:pathLst>
            </a:custGeom>
            <a:solidFill>
              <a:srgbClr val="00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18" name="Freeform 6"/>
            <p:cNvSpPr>
              <a:spLocks/>
            </p:cNvSpPr>
            <p:nvPr/>
          </p:nvSpPr>
          <p:spPr bwMode="auto">
            <a:xfrm>
              <a:off x="533" y="2957"/>
              <a:ext cx="16" cy="18"/>
            </a:xfrm>
            <a:custGeom>
              <a:avLst/>
              <a:gdLst>
                <a:gd name="T0" fmla="*/ 0 w 31"/>
                <a:gd name="T1" fmla="*/ 13 h 36"/>
                <a:gd name="T2" fmla="*/ 2 w 31"/>
                <a:gd name="T3" fmla="*/ 8 h 36"/>
                <a:gd name="T4" fmla="*/ 8 w 31"/>
                <a:gd name="T5" fmla="*/ 2 h 36"/>
                <a:gd name="T6" fmla="*/ 13 w 31"/>
                <a:gd name="T7" fmla="*/ 0 h 36"/>
                <a:gd name="T8" fmla="*/ 16 w 31"/>
                <a:gd name="T9" fmla="*/ 3 h 36"/>
                <a:gd name="T10" fmla="*/ 13 w 31"/>
                <a:gd name="T11" fmla="*/ 18 h 36"/>
                <a:gd name="T12" fmla="*/ 0 w 31"/>
                <a:gd name="T13" fmla="*/ 13 h 36"/>
                <a:gd name="T14" fmla="*/ 0 w 31"/>
                <a:gd name="T15" fmla="*/ 13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6"/>
                <a:gd name="T26" fmla="*/ 31 w 31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6">
                  <a:moveTo>
                    <a:pt x="0" y="27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25" y="3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19" name="Freeform 7"/>
            <p:cNvSpPr>
              <a:spLocks/>
            </p:cNvSpPr>
            <p:nvPr/>
          </p:nvSpPr>
          <p:spPr bwMode="auto">
            <a:xfrm>
              <a:off x="529" y="2954"/>
              <a:ext cx="115" cy="143"/>
            </a:xfrm>
            <a:custGeom>
              <a:avLst/>
              <a:gdLst>
                <a:gd name="T0" fmla="*/ 86 w 232"/>
                <a:gd name="T1" fmla="*/ 49 h 287"/>
                <a:gd name="T2" fmla="*/ 68 w 232"/>
                <a:gd name="T3" fmla="*/ 44 h 287"/>
                <a:gd name="T4" fmla="*/ 45 w 232"/>
                <a:gd name="T5" fmla="*/ 36 h 287"/>
                <a:gd name="T6" fmla="*/ 22 w 232"/>
                <a:gd name="T7" fmla="*/ 27 h 287"/>
                <a:gd name="T8" fmla="*/ 7 w 232"/>
                <a:gd name="T9" fmla="*/ 19 h 287"/>
                <a:gd name="T10" fmla="*/ 0 w 232"/>
                <a:gd name="T11" fmla="*/ 11 h 287"/>
                <a:gd name="T12" fmla="*/ 0 w 232"/>
                <a:gd name="T13" fmla="*/ 4 h 287"/>
                <a:gd name="T14" fmla="*/ 5 w 232"/>
                <a:gd name="T15" fmla="*/ 0 h 287"/>
                <a:gd name="T16" fmla="*/ 15 w 232"/>
                <a:gd name="T17" fmla="*/ 1 h 287"/>
                <a:gd name="T18" fmla="*/ 38 w 232"/>
                <a:gd name="T19" fmla="*/ 9 h 287"/>
                <a:gd name="T20" fmla="*/ 60 w 232"/>
                <a:gd name="T21" fmla="*/ 15 h 287"/>
                <a:gd name="T22" fmla="*/ 105 w 232"/>
                <a:gd name="T23" fmla="*/ 26 h 287"/>
                <a:gd name="T24" fmla="*/ 114 w 232"/>
                <a:gd name="T25" fmla="*/ 31 h 287"/>
                <a:gd name="T26" fmla="*/ 115 w 232"/>
                <a:gd name="T27" fmla="*/ 41 h 287"/>
                <a:gd name="T28" fmla="*/ 111 w 232"/>
                <a:gd name="T29" fmla="*/ 65 h 287"/>
                <a:gd name="T30" fmla="*/ 103 w 232"/>
                <a:gd name="T31" fmla="*/ 89 h 287"/>
                <a:gd name="T32" fmla="*/ 99 w 232"/>
                <a:gd name="T33" fmla="*/ 101 h 287"/>
                <a:gd name="T34" fmla="*/ 95 w 232"/>
                <a:gd name="T35" fmla="*/ 112 h 287"/>
                <a:gd name="T36" fmla="*/ 90 w 232"/>
                <a:gd name="T37" fmla="*/ 123 h 287"/>
                <a:gd name="T38" fmla="*/ 85 w 232"/>
                <a:gd name="T39" fmla="*/ 134 h 287"/>
                <a:gd name="T40" fmla="*/ 80 w 232"/>
                <a:gd name="T41" fmla="*/ 140 h 287"/>
                <a:gd name="T42" fmla="*/ 75 w 232"/>
                <a:gd name="T43" fmla="*/ 143 h 287"/>
                <a:gd name="T44" fmla="*/ 64 w 232"/>
                <a:gd name="T45" fmla="*/ 142 h 287"/>
                <a:gd name="T46" fmla="*/ 57 w 232"/>
                <a:gd name="T47" fmla="*/ 134 h 287"/>
                <a:gd name="T48" fmla="*/ 55 w 232"/>
                <a:gd name="T49" fmla="*/ 128 h 287"/>
                <a:gd name="T50" fmla="*/ 56 w 232"/>
                <a:gd name="T51" fmla="*/ 121 h 287"/>
                <a:gd name="T52" fmla="*/ 64 w 232"/>
                <a:gd name="T53" fmla="*/ 96 h 287"/>
                <a:gd name="T54" fmla="*/ 69 w 232"/>
                <a:gd name="T55" fmla="*/ 83 h 287"/>
                <a:gd name="T56" fmla="*/ 75 w 232"/>
                <a:gd name="T57" fmla="*/ 72 h 287"/>
                <a:gd name="T58" fmla="*/ 81 w 232"/>
                <a:gd name="T59" fmla="*/ 61 h 287"/>
                <a:gd name="T60" fmla="*/ 86 w 232"/>
                <a:gd name="T61" fmla="*/ 49 h 287"/>
                <a:gd name="T62" fmla="*/ 86 w 232"/>
                <a:gd name="T63" fmla="*/ 49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2"/>
                <a:gd name="T97" fmla="*/ 0 h 287"/>
                <a:gd name="T98" fmla="*/ 232 w 232"/>
                <a:gd name="T99" fmla="*/ 287 h 2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2" h="287">
                  <a:moveTo>
                    <a:pt x="173" y="98"/>
                  </a:moveTo>
                  <a:lnTo>
                    <a:pt x="138" y="88"/>
                  </a:lnTo>
                  <a:lnTo>
                    <a:pt x="90" y="72"/>
                  </a:lnTo>
                  <a:lnTo>
                    <a:pt x="45" y="54"/>
                  </a:lnTo>
                  <a:lnTo>
                    <a:pt x="14" y="38"/>
                  </a:lnTo>
                  <a:lnTo>
                    <a:pt x="0" y="22"/>
                  </a:lnTo>
                  <a:lnTo>
                    <a:pt x="0" y="8"/>
                  </a:lnTo>
                  <a:lnTo>
                    <a:pt x="11" y="0"/>
                  </a:lnTo>
                  <a:lnTo>
                    <a:pt x="31" y="3"/>
                  </a:lnTo>
                  <a:lnTo>
                    <a:pt x="76" y="18"/>
                  </a:lnTo>
                  <a:lnTo>
                    <a:pt x="121" y="30"/>
                  </a:lnTo>
                  <a:lnTo>
                    <a:pt x="211" y="52"/>
                  </a:lnTo>
                  <a:lnTo>
                    <a:pt x="229" y="62"/>
                  </a:lnTo>
                  <a:lnTo>
                    <a:pt x="232" y="83"/>
                  </a:lnTo>
                  <a:lnTo>
                    <a:pt x="223" y="130"/>
                  </a:lnTo>
                  <a:lnTo>
                    <a:pt x="208" y="178"/>
                  </a:lnTo>
                  <a:lnTo>
                    <a:pt x="200" y="202"/>
                  </a:lnTo>
                  <a:lnTo>
                    <a:pt x="191" y="225"/>
                  </a:lnTo>
                  <a:lnTo>
                    <a:pt x="181" y="247"/>
                  </a:lnTo>
                  <a:lnTo>
                    <a:pt x="171" y="268"/>
                  </a:lnTo>
                  <a:lnTo>
                    <a:pt x="162" y="280"/>
                  </a:lnTo>
                  <a:lnTo>
                    <a:pt x="152" y="287"/>
                  </a:lnTo>
                  <a:lnTo>
                    <a:pt x="130" y="285"/>
                  </a:lnTo>
                  <a:lnTo>
                    <a:pt x="114" y="269"/>
                  </a:lnTo>
                  <a:lnTo>
                    <a:pt x="111" y="257"/>
                  </a:lnTo>
                  <a:lnTo>
                    <a:pt x="113" y="243"/>
                  </a:lnTo>
                  <a:lnTo>
                    <a:pt x="130" y="192"/>
                  </a:lnTo>
                  <a:lnTo>
                    <a:pt x="140" y="167"/>
                  </a:lnTo>
                  <a:lnTo>
                    <a:pt x="152" y="145"/>
                  </a:lnTo>
                  <a:lnTo>
                    <a:pt x="164" y="122"/>
                  </a:lnTo>
                  <a:lnTo>
                    <a:pt x="173" y="98"/>
                  </a:lnTo>
                  <a:close/>
                </a:path>
              </a:pathLst>
            </a:custGeom>
            <a:solidFill>
              <a:srgbClr val="00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0" name="Freeform 8"/>
            <p:cNvSpPr>
              <a:spLocks/>
            </p:cNvSpPr>
            <p:nvPr/>
          </p:nvSpPr>
          <p:spPr bwMode="auto">
            <a:xfrm>
              <a:off x="674" y="2928"/>
              <a:ext cx="97" cy="151"/>
            </a:xfrm>
            <a:custGeom>
              <a:avLst/>
              <a:gdLst>
                <a:gd name="T0" fmla="*/ 8 w 194"/>
                <a:gd name="T1" fmla="*/ 0 h 303"/>
                <a:gd name="T2" fmla="*/ 46 w 194"/>
                <a:gd name="T3" fmla="*/ 7 h 303"/>
                <a:gd name="T4" fmla="*/ 81 w 194"/>
                <a:gd name="T5" fmla="*/ 21 h 303"/>
                <a:gd name="T6" fmla="*/ 91 w 194"/>
                <a:gd name="T7" fmla="*/ 32 h 303"/>
                <a:gd name="T8" fmla="*/ 96 w 194"/>
                <a:gd name="T9" fmla="*/ 44 h 303"/>
                <a:gd name="T10" fmla="*/ 97 w 194"/>
                <a:gd name="T11" fmla="*/ 57 h 303"/>
                <a:gd name="T12" fmla="*/ 94 w 194"/>
                <a:gd name="T13" fmla="*/ 71 h 303"/>
                <a:gd name="T14" fmla="*/ 89 w 194"/>
                <a:gd name="T15" fmla="*/ 85 h 303"/>
                <a:gd name="T16" fmla="*/ 83 w 194"/>
                <a:gd name="T17" fmla="*/ 99 h 303"/>
                <a:gd name="T18" fmla="*/ 76 w 194"/>
                <a:gd name="T19" fmla="*/ 112 h 303"/>
                <a:gd name="T20" fmla="*/ 70 w 194"/>
                <a:gd name="T21" fmla="*/ 124 h 303"/>
                <a:gd name="T22" fmla="*/ 63 w 194"/>
                <a:gd name="T23" fmla="*/ 139 h 303"/>
                <a:gd name="T24" fmla="*/ 59 w 194"/>
                <a:gd name="T25" fmla="*/ 146 h 303"/>
                <a:gd name="T26" fmla="*/ 53 w 194"/>
                <a:gd name="T27" fmla="*/ 150 h 303"/>
                <a:gd name="T28" fmla="*/ 41 w 194"/>
                <a:gd name="T29" fmla="*/ 151 h 303"/>
                <a:gd name="T30" fmla="*/ 31 w 194"/>
                <a:gd name="T31" fmla="*/ 144 h 303"/>
                <a:gd name="T32" fmla="*/ 29 w 194"/>
                <a:gd name="T33" fmla="*/ 130 h 303"/>
                <a:gd name="T34" fmla="*/ 35 w 194"/>
                <a:gd name="T35" fmla="*/ 116 h 303"/>
                <a:gd name="T36" fmla="*/ 39 w 194"/>
                <a:gd name="T37" fmla="*/ 109 h 303"/>
                <a:gd name="T38" fmla="*/ 43 w 194"/>
                <a:gd name="T39" fmla="*/ 103 h 303"/>
                <a:gd name="T40" fmla="*/ 47 w 194"/>
                <a:gd name="T41" fmla="*/ 96 h 303"/>
                <a:gd name="T42" fmla="*/ 51 w 194"/>
                <a:gd name="T43" fmla="*/ 90 h 303"/>
                <a:gd name="T44" fmla="*/ 60 w 194"/>
                <a:gd name="T45" fmla="*/ 78 h 303"/>
                <a:gd name="T46" fmla="*/ 72 w 194"/>
                <a:gd name="T47" fmla="*/ 57 h 303"/>
                <a:gd name="T48" fmla="*/ 73 w 194"/>
                <a:gd name="T49" fmla="*/ 53 h 303"/>
                <a:gd name="T50" fmla="*/ 72 w 194"/>
                <a:gd name="T51" fmla="*/ 49 h 303"/>
                <a:gd name="T52" fmla="*/ 66 w 194"/>
                <a:gd name="T53" fmla="*/ 42 h 303"/>
                <a:gd name="T54" fmla="*/ 58 w 194"/>
                <a:gd name="T55" fmla="*/ 37 h 303"/>
                <a:gd name="T56" fmla="*/ 51 w 194"/>
                <a:gd name="T57" fmla="*/ 32 h 303"/>
                <a:gd name="T58" fmla="*/ 37 w 194"/>
                <a:gd name="T59" fmla="*/ 25 h 303"/>
                <a:gd name="T60" fmla="*/ 22 w 194"/>
                <a:gd name="T61" fmla="*/ 19 h 303"/>
                <a:gd name="T62" fmla="*/ 5 w 194"/>
                <a:gd name="T63" fmla="*/ 13 h 303"/>
                <a:gd name="T64" fmla="*/ 1 w 194"/>
                <a:gd name="T65" fmla="*/ 10 h 303"/>
                <a:gd name="T66" fmla="*/ 0 w 194"/>
                <a:gd name="T67" fmla="*/ 5 h 303"/>
                <a:gd name="T68" fmla="*/ 3 w 194"/>
                <a:gd name="T69" fmla="*/ 1 h 303"/>
                <a:gd name="T70" fmla="*/ 8 w 194"/>
                <a:gd name="T71" fmla="*/ 0 h 303"/>
                <a:gd name="T72" fmla="*/ 8 w 194"/>
                <a:gd name="T73" fmla="*/ 0 h 3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4"/>
                <a:gd name="T112" fmla="*/ 0 h 303"/>
                <a:gd name="T113" fmla="*/ 194 w 194"/>
                <a:gd name="T114" fmla="*/ 303 h 3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4" h="303">
                  <a:moveTo>
                    <a:pt x="16" y="0"/>
                  </a:moveTo>
                  <a:lnTo>
                    <a:pt x="91" y="14"/>
                  </a:lnTo>
                  <a:lnTo>
                    <a:pt x="161" y="43"/>
                  </a:lnTo>
                  <a:lnTo>
                    <a:pt x="182" y="64"/>
                  </a:lnTo>
                  <a:lnTo>
                    <a:pt x="192" y="88"/>
                  </a:lnTo>
                  <a:lnTo>
                    <a:pt x="194" y="115"/>
                  </a:lnTo>
                  <a:lnTo>
                    <a:pt x="188" y="143"/>
                  </a:lnTo>
                  <a:lnTo>
                    <a:pt x="178" y="171"/>
                  </a:lnTo>
                  <a:lnTo>
                    <a:pt x="165" y="199"/>
                  </a:lnTo>
                  <a:lnTo>
                    <a:pt x="152" y="224"/>
                  </a:lnTo>
                  <a:lnTo>
                    <a:pt x="139" y="248"/>
                  </a:lnTo>
                  <a:lnTo>
                    <a:pt x="126" y="279"/>
                  </a:lnTo>
                  <a:lnTo>
                    <a:pt x="118" y="293"/>
                  </a:lnTo>
                  <a:lnTo>
                    <a:pt x="107" y="301"/>
                  </a:lnTo>
                  <a:lnTo>
                    <a:pt x="82" y="303"/>
                  </a:lnTo>
                  <a:lnTo>
                    <a:pt x="63" y="288"/>
                  </a:lnTo>
                  <a:lnTo>
                    <a:pt x="59" y="260"/>
                  </a:lnTo>
                  <a:lnTo>
                    <a:pt x="69" y="233"/>
                  </a:lnTo>
                  <a:lnTo>
                    <a:pt x="77" y="219"/>
                  </a:lnTo>
                  <a:lnTo>
                    <a:pt x="85" y="206"/>
                  </a:lnTo>
                  <a:lnTo>
                    <a:pt x="94" y="193"/>
                  </a:lnTo>
                  <a:lnTo>
                    <a:pt x="103" y="181"/>
                  </a:lnTo>
                  <a:lnTo>
                    <a:pt x="120" y="157"/>
                  </a:lnTo>
                  <a:lnTo>
                    <a:pt x="144" y="115"/>
                  </a:lnTo>
                  <a:lnTo>
                    <a:pt x="146" y="106"/>
                  </a:lnTo>
                  <a:lnTo>
                    <a:pt x="144" y="98"/>
                  </a:lnTo>
                  <a:lnTo>
                    <a:pt x="132" y="84"/>
                  </a:lnTo>
                  <a:lnTo>
                    <a:pt x="117" y="74"/>
                  </a:lnTo>
                  <a:lnTo>
                    <a:pt x="102" y="65"/>
                  </a:lnTo>
                  <a:lnTo>
                    <a:pt x="73" y="51"/>
                  </a:lnTo>
                  <a:lnTo>
                    <a:pt x="43" y="39"/>
                  </a:lnTo>
                  <a:lnTo>
                    <a:pt x="10" y="27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5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1" name="Freeform 9"/>
            <p:cNvSpPr>
              <a:spLocks/>
            </p:cNvSpPr>
            <p:nvPr/>
          </p:nvSpPr>
          <p:spPr bwMode="auto">
            <a:xfrm>
              <a:off x="598" y="2258"/>
              <a:ext cx="353" cy="536"/>
            </a:xfrm>
            <a:custGeom>
              <a:avLst/>
              <a:gdLst>
                <a:gd name="T0" fmla="*/ 241 w 705"/>
                <a:gd name="T1" fmla="*/ 521 h 1072"/>
                <a:gd name="T2" fmla="*/ 290 w 705"/>
                <a:gd name="T3" fmla="*/ 472 h 1072"/>
                <a:gd name="T4" fmla="*/ 353 w 705"/>
                <a:gd name="T5" fmla="*/ 348 h 1072"/>
                <a:gd name="T6" fmla="*/ 339 w 705"/>
                <a:gd name="T7" fmla="*/ 297 h 1072"/>
                <a:gd name="T8" fmla="*/ 297 w 705"/>
                <a:gd name="T9" fmla="*/ 292 h 1072"/>
                <a:gd name="T10" fmla="*/ 275 w 705"/>
                <a:gd name="T11" fmla="*/ 299 h 1072"/>
                <a:gd name="T12" fmla="*/ 292 w 705"/>
                <a:gd name="T13" fmla="*/ 210 h 1072"/>
                <a:gd name="T14" fmla="*/ 279 w 705"/>
                <a:gd name="T15" fmla="*/ 162 h 1072"/>
                <a:gd name="T16" fmla="*/ 203 w 705"/>
                <a:gd name="T17" fmla="*/ 188 h 1072"/>
                <a:gd name="T18" fmla="*/ 241 w 705"/>
                <a:gd name="T19" fmla="*/ 95 h 1072"/>
                <a:gd name="T20" fmla="*/ 241 w 705"/>
                <a:gd name="T21" fmla="*/ 36 h 1072"/>
                <a:gd name="T22" fmla="*/ 177 w 705"/>
                <a:gd name="T23" fmla="*/ 71 h 1072"/>
                <a:gd name="T24" fmla="*/ 143 w 705"/>
                <a:gd name="T25" fmla="*/ 2 h 1072"/>
                <a:gd name="T26" fmla="*/ 105 w 705"/>
                <a:gd name="T27" fmla="*/ 0 h 1072"/>
                <a:gd name="T28" fmla="*/ 74 w 705"/>
                <a:gd name="T29" fmla="*/ 49 h 1072"/>
                <a:gd name="T30" fmla="*/ 74 w 705"/>
                <a:gd name="T31" fmla="*/ 76 h 1072"/>
                <a:gd name="T32" fmla="*/ 40 w 705"/>
                <a:gd name="T33" fmla="*/ 83 h 1072"/>
                <a:gd name="T34" fmla="*/ 27 w 705"/>
                <a:gd name="T35" fmla="*/ 107 h 1072"/>
                <a:gd name="T36" fmla="*/ 50 w 705"/>
                <a:gd name="T37" fmla="*/ 194 h 1072"/>
                <a:gd name="T38" fmla="*/ 56 w 705"/>
                <a:gd name="T39" fmla="*/ 248 h 1072"/>
                <a:gd name="T40" fmla="*/ 13 w 705"/>
                <a:gd name="T41" fmla="*/ 244 h 1072"/>
                <a:gd name="T42" fmla="*/ 0 w 705"/>
                <a:gd name="T43" fmla="*/ 275 h 1072"/>
                <a:gd name="T44" fmla="*/ 22 w 705"/>
                <a:gd name="T45" fmla="*/ 328 h 1072"/>
                <a:gd name="T46" fmla="*/ 74 w 705"/>
                <a:gd name="T47" fmla="*/ 406 h 1072"/>
                <a:gd name="T48" fmla="*/ 25 w 705"/>
                <a:gd name="T49" fmla="*/ 437 h 1072"/>
                <a:gd name="T50" fmla="*/ 41 w 705"/>
                <a:gd name="T51" fmla="*/ 476 h 1072"/>
                <a:gd name="T52" fmla="*/ 154 w 705"/>
                <a:gd name="T53" fmla="*/ 536 h 1072"/>
                <a:gd name="T54" fmla="*/ 241 w 705"/>
                <a:gd name="T55" fmla="*/ 521 h 1072"/>
                <a:gd name="T56" fmla="*/ 241 w 705"/>
                <a:gd name="T57" fmla="*/ 521 h 1072"/>
                <a:gd name="T58" fmla="*/ 241 w 705"/>
                <a:gd name="T59" fmla="*/ 521 h 10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05"/>
                <a:gd name="T91" fmla="*/ 0 h 1072"/>
                <a:gd name="T92" fmla="*/ 705 w 705"/>
                <a:gd name="T93" fmla="*/ 1072 h 10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05" h="1072">
                  <a:moveTo>
                    <a:pt x="481" y="1042"/>
                  </a:moveTo>
                  <a:lnTo>
                    <a:pt x="580" y="944"/>
                  </a:lnTo>
                  <a:lnTo>
                    <a:pt x="705" y="697"/>
                  </a:lnTo>
                  <a:lnTo>
                    <a:pt x="678" y="595"/>
                  </a:lnTo>
                  <a:lnTo>
                    <a:pt x="594" y="585"/>
                  </a:lnTo>
                  <a:lnTo>
                    <a:pt x="549" y="599"/>
                  </a:lnTo>
                  <a:lnTo>
                    <a:pt x="584" y="420"/>
                  </a:lnTo>
                  <a:lnTo>
                    <a:pt x="558" y="325"/>
                  </a:lnTo>
                  <a:lnTo>
                    <a:pt x="406" y="376"/>
                  </a:lnTo>
                  <a:lnTo>
                    <a:pt x="482" y="191"/>
                  </a:lnTo>
                  <a:lnTo>
                    <a:pt x="481" y="72"/>
                  </a:lnTo>
                  <a:lnTo>
                    <a:pt x="353" y="143"/>
                  </a:lnTo>
                  <a:lnTo>
                    <a:pt x="285" y="4"/>
                  </a:lnTo>
                  <a:lnTo>
                    <a:pt x="210" y="0"/>
                  </a:lnTo>
                  <a:lnTo>
                    <a:pt x="147" y="98"/>
                  </a:lnTo>
                  <a:lnTo>
                    <a:pt x="147" y="152"/>
                  </a:lnTo>
                  <a:lnTo>
                    <a:pt x="80" y="166"/>
                  </a:lnTo>
                  <a:lnTo>
                    <a:pt x="53" y="214"/>
                  </a:lnTo>
                  <a:lnTo>
                    <a:pt x="99" y="388"/>
                  </a:lnTo>
                  <a:lnTo>
                    <a:pt x="112" y="496"/>
                  </a:lnTo>
                  <a:lnTo>
                    <a:pt x="26" y="488"/>
                  </a:lnTo>
                  <a:lnTo>
                    <a:pt x="0" y="550"/>
                  </a:lnTo>
                  <a:lnTo>
                    <a:pt x="44" y="657"/>
                  </a:lnTo>
                  <a:lnTo>
                    <a:pt x="147" y="813"/>
                  </a:lnTo>
                  <a:lnTo>
                    <a:pt x="49" y="875"/>
                  </a:lnTo>
                  <a:lnTo>
                    <a:pt x="81" y="952"/>
                  </a:lnTo>
                  <a:lnTo>
                    <a:pt x="308" y="1072"/>
                  </a:lnTo>
                  <a:lnTo>
                    <a:pt x="481" y="1042"/>
                  </a:lnTo>
                  <a:close/>
                </a:path>
              </a:pathLst>
            </a:custGeom>
            <a:solidFill>
              <a:srgbClr val="BA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2" name="Freeform 10"/>
            <p:cNvSpPr>
              <a:spLocks/>
            </p:cNvSpPr>
            <p:nvPr/>
          </p:nvSpPr>
          <p:spPr bwMode="auto">
            <a:xfrm>
              <a:off x="656" y="2368"/>
              <a:ext cx="128" cy="122"/>
            </a:xfrm>
            <a:custGeom>
              <a:avLst/>
              <a:gdLst>
                <a:gd name="T0" fmla="*/ 59 w 255"/>
                <a:gd name="T1" fmla="*/ 95 h 244"/>
                <a:gd name="T2" fmla="*/ 62 w 255"/>
                <a:gd name="T3" fmla="*/ 94 h 244"/>
                <a:gd name="T4" fmla="*/ 67 w 255"/>
                <a:gd name="T5" fmla="*/ 84 h 244"/>
                <a:gd name="T6" fmla="*/ 74 w 255"/>
                <a:gd name="T7" fmla="*/ 73 h 244"/>
                <a:gd name="T8" fmla="*/ 81 w 255"/>
                <a:gd name="T9" fmla="*/ 60 h 244"/>
                <a:gd name="T10" fmla="*/ 88 w 255"/>
                <a:gd name="T11" fmla="*/ 48 h 244"/>
                <a:gd name="T12" fmla="*/ 96 w 255"/>
                <a:gd name="T13" fmla="*/ 36 h 244"/>
                <a:gd name="T14" fmla="*/ 103 w 255"/>
                <a:gd name="T15" fmla="*/ 24 h 244"/>
                <a:gd name="T16" fmla="*/ 110 w 255"/>
                <a:gd name="T17" fmla="*/ 13 h 244"/>
                <a:gd name="T18" fmla="*/ 116 w 255"/>
                <a:gd name="T19" fmla="*/ 4 h 244"/>
                <a:gd name="T20" fmla="*/ 121 w 255"/>
                <a:gd name="T21" fmla="*/ 0 h 244"/>
                <a:gd name="T22" fmla="*/ 125 w 255"/>
                <a:gd name="T23" fmla="*/ 1 h 244"/>
                <a:gd name="T24" fmla="*/ 128 w 255"/>
                <a:gd name="T25" fmla="*/ 10 h 244"/>
                <a:gd name="T26" fmla="*/ 125 w 255"/>
                <a:gd name="T27" fmla="*/ 19 h 244"/>
                <a:gd name="T28" fmla="*/ 120 w 255"/>
                <a:gd name="T29" fmla="*/ 31 h 244"/>
                <a:gd name="T30" fmla="*/ 114 w 255"/>
                <a:gd name="T31" fmla="*/ 47 h 244"/>
                <a:gd name="T32" fmla="*/ 108 w 255"/>
                <a:gd name="T33" fmla="*/ 62 h 244"/>
                <a:gd name="T34" fmla="*/ 101 w 255"/>
                <a:gd name="T35" fmla="*/ 79 h 244"/>
                <a:gd name="T36" fmla="*/ 95 w 255"/>
                <a:gd name="T37" fmla="*/ 94 h 244"/>
                <a:gd name="T38" fmla="*/ 90 w 255"/>
                <a:gd name="T39" fmla="*/ 105 h 244"/>
                <a:gd name="T40" fmla="*/ 86 w 255"/>
                <a:gd name="T41" fmla="*/ 112 h 244"/>
                <a:gd name="T42" fmla="*/ 83 w 255"/>
                <a:gd name="T43" fmla="*/ 116 h 244"/>
                <a:gd name="T44" fmla="*/ 78 w 255"/>
                <a:gd name="T45" fmla="*/ 119 h 244"/>
                <a:gd name="T46" fmla="*/ 62 w 255"/>
                <a:gd name="T47" fmla="*/ 122 h 244"/>
                <a:gd name="T48" fmla="*/ 47 w 255"/>
                <a:gd name="T49" fmla="*/ 118 h 244"/>
                <a:gd name="T50" fmla="*/ 34 w 255"/>
                <a:gd name="T51" fmla="*/ 102 h 244"/>
                <a:gd name="T52" fmla="*/ 27 w 255"/>
                <a:gd name="T53" fmla="*/ 88 h 244"/>
                <a:gd name="T54" fmla="*/ 20 w 255"/>
                <a:gd name="T55" fmla="*/ 71 h 244"/>
                <a:gd name="T56" fmla="*/ 13 w 255"/>
                <a:gd name="T57" fmla="*/ 53 h 244"/>
                <a:gd name="T58" fmla="*/ 7 w 255"/>
                <a:gd name="T59" fmla="*/ 37 h 244"/>
                <a:gd name="T60" fmla="*/ 0 w 255"/>
                <a:gd name="T61" fmla="*/ 15 h 244"/>
                <a:gd name="T62" fmla="*/ 1 w 255"/>
                <a:gd name="T63" fmla="*/ 9 h 244"/>
                <a:gd name="T64" fmla="*/ 5 w 255"/>
                <a:gd name="T65" fmla="*/ 6 h 244"/>
                <a:gd name="T66" fmla="*/ 13 w 255"/>
                <a:gd name="T67" fmla="*/ 11 h 244"/>
                <a:gd name="T68" fmla="*/ 19 w 255"/>
                <a:gd name="T69" fmla="*/ 26 h 244"/>
                <a:gd name="T70" fmla="*/ 22 w 255"/>
                <a:gd name="T71" fmla="*/ 34 h 244"/>
                <a:gd name="T72" fmla="*/ 26 w 255"/>
                <a:gd name="T73" fmla="*/ 42 h 244"/>
                <a:gd name="T74" fmla="*/ 30 w 255"/>
                <a:gd name="T75" fmla="*/ 49 h 244"/>
                <a:gd name="T76" fmla="*/ 34 w 255"/>
                <a:gd name="T77" fmla="*/ 55 h 244"/>
                <a:gd name="T78" fmla="*/ 38 w 255"/>
                <a:gd name="T79" fmla="*/ 61 h 244"/>
                <a:gd name="T80" fmla="*/ 42 w 255"/>
                <a:gd name="T81" fmla="*/ 69 h 244"/>
                <a:gd name="T82" fmla="*/ 51 w 255"/>
                <a:gd name="T83" fmla="*/ 82 h 244"/>
                <a:gd name="T84" fmla="*/ 59 w 255"/>
                <a:gd name="T85" fmla="*/ 95 h 244"/>
                <a:gd name="T86" fmla="*/ 59 w 255"/>
                <a:gd name="T87" fmla="*/ 95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5"/>
                <a:gd name="T133" fmla="*/ 0 h 244"/>
                <a:gd name="T134" fmla="*/ 255 w 255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5" h="244">
                  <a:moveTo>
                    <a:pt x="117" y="190"/>
                  </a:moveTo>
                  <a:lnTo>
                    <a:pt x="123" y="188"/>
                  </a:lnTo>
                  <a:lnTo>
                    <a:pt x="134" y="168"/>
                  </a:lnTo>
                  <a:lnTo>
                    <a:pt x="147" y="145"/>
                  </a:lnTo>
                  <a:lnTo>
                    <a:pt x="161" y="120"/>
                  </a:lnTo>
                  <a:lnTo>
                    <a:pt x="175" y="95"/>
                  </a:lnTo>
                  <a:lnTo>
                    <a:pt x="191" y="71"/>
                  </a:lnTo>
                  <a:lnTo>
                    <a:pt x="206" y="47"/>
                  </a:lnTo>
                  <a:lnTo>
                    <a:pt x="219" y="26"/>
                  </a:lnTo>
                  <a:lnTo>
                    <a:pt x="232" y="7"/>
                  </a:lnTo>
                  <a:lnTo>
                    <a:pt x="241" y="0"/>
                  </a:lnTo>
                  <a:lnTo>
                    <a:pt x="250" y="1"/>
                  </a:lnTo>
                  <a:lnTo>
                    <a:pt x="255" y="19"/>
                  </a:lnTo>
                  <a:lnTo>
                    <a:pt x="249" y="38"/>
                  </a:lnTo>
                  <a:lnTo>
                    <a:pt x="239" y="63"/>
                  </a:lnTo>
                  <a:lnTo>
                    <a:pt x="227" y="93"/>
                  </a:lnTo>
                  <a:lnTo>
                    <a:pt x="215" y="125"/>
                  </a:lnTo>
                  <a:lnTo>
                    <a:pt x="202" y="158"/>
                  </a:lnTo>
                  <a:lnTo>
                    <a:pt x="190" y="187"/>
                  </a:lnTo>
                  <a:lnTo>
                    <a:pt x="180" y="209"/>
                  </a:lnTo>
                  <a:lnTo>
                    <a:pt x="172" y="223"/>
                  </a:lnTo>
                  <a:lnTo>
                    <a:pt x="165" y="231"/>
                  </a:lnTo>
                  <a:lnTo>
                    <a:pt x="156" y="237"/>
                  </a:lnTo>
                  <a:lnTo>
                    <a:pt x="124" y="244"/>
                  </a:lnTo>
                  <a:lnTo>
                    <a:pt x="93" y="236"/>
                  </a:lnTo>
                  <a:lnTo>
                    <a:pt x="68" y="204"/>
                  </a:lnTo>
                  <a:lnTo>
                    <a:pt x="54" y="175"/>
                  </a:lnTo>
                  <a:lnTo>
                    <a:pt x="39" y="141"/>
                  </a:lnTo>
                  <a:lnTo>
                    <a:pt x="25" y="106"/>
                  </a:lnTo>
                  <a:lnTo>
                    <a:pt x="13" y="73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9" y="11"/>
                  </a:lnTo>
                  <a:lnTo>
                    <a:pt x="25" y="21"/>
                  </a:lnTo>
                  <a:lnTo>
                    <a:pt x="38" y="52"/>
                  </a:lnTo>
                  <a:lnTo>
                    <a:pt x="44" y="68"/>
                  </a:lnTo>
                  <a:lnTo>
                    <a:pt x="51" y="83"/>
                  </a:lnTo>
                  <a:lnTo>
                    <a:pt x="59" y="97"/>
                  </a:lnTo>
                  <a:lnTo>
                    <a:pt x="67" y="110"/>
                  </a:lnTo>
                  <a:lnTo>
                    <a:pt x="76" y="123"/>
                  </a:lnTo>
                  <a:lnTo>
                    <a:pt x="84" y="137"/>
                  </a:lnTo>
                  <a:lnTo>
                    <a:pt x="101" y="163"/>
                  </a:lnTo>
                  <a:lnTo>
                    <a:pt x="117" y="190"/>
                  </a:lnTo>
                  <a:close/>
                </a:path>
              </a:pathLst>
            </a:custGeom>
            <a:solidFill>
              <a:srgbClr val="FF96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3" name="Freeform 11"/>
            <p:cNvSpPr>
              <a:spLocks/>
            </p:cNvSpPr>
            <p:nvPr/>
          </p:nvSpPr>
          <p:spPr bwMode="auto">
            <a:xfrm>
              <a:off x="669" y="2482"/>
              <a:ext cx="145" cy="121"/>
            </a:xfrm>
            <a:custGeom>
              <a:avLst/>
              <a:gdLst>
                <a:gd name="T0" fmla="*/ 83 w 290"/>
                <a:gd name="T1" fmla="*/ 93 h 244"/>
                <a:gd name="T2" fmla="*/ 86 w 290"/>
                <a:gd name="T3" fmla="*/ 81 h 244"/>
                <a:gd name="T4" fmla="*/ 89 w 290"/>
                <a:gd name="T5" fmla="*/ 69 h 244"/>
                <a:gd name="T6" fmla="*/ 94 w 290"/>
                <a:gd name="T7" fmla="*/ 57 h 244"/>
                <a:gd name="T8" fmla="*/ 99 w 290"/>
                <a:gd name="T9" fmla="*/ 45 h 244"/>
                <a:gd name="T10" fmla="*/ 106 w 290"/>
                <a:gd name="T11" fmla="*/ 34 h 244"/>
                <a:gd name="T12" fmla="*/ 113 w 290"/>
                <a:gd name="T13" fmla="*/ 23 h 244"/>
                <a:gd name="T14" fmla="*/ 120 w 290"/>
                <a:gd name="T15" fmla="*/ 13 h 244"/>
                <a:gd name="T16" fmla="*/ 129 w 290"/>
                <a:gd name="T17" fmla="*/ 3 h 244"/>
                <a:gd name="T18" fmla="*/ 136 w 290"/>
                <a:gd name="T19" fmla="*/ 0 h 244"/>
                <a:gd name="T20" fmla="*/ 142 w 290"/>
                <a:gd name="T21" fmla="*/ 2 h 244"/>
                <a:gd name="T22" fmla="*/ 145 w 290"/>
                <a:gd name="T23" fmla="*/ 7 h 244"/>
                <a:gd name="T24" fmla="*/ 143 w 290"/>
                <a:gd name="T25" fmla="*/ 15 h 244"/>
                <a:gd name="T26" fmla="*/ 135 w 290"/>
                <a:gd name="T27" fmla="*/ 29 h 244"/>
                <a:gd name="T28" fmla="*/ 127 w 290"/>
                <a:gd name="T29" fmla="*/ 40 h 244"/>
                <a:gd name="T30" fmla="*/ 120 w 290"/>
                <a:gd name="T31" fmla="*/ 60 h 244"/>
                <a:gd name="T32" fmla="*/ 110 w 290"/>
                <a:gd name="T33" fmla="*/ 108 h 244"/>
                <a:gd name="T34" fmla="*/ 106 w 290"/>
                <a:gd name="T35" fmla="*/ 117 h 244"/>
                <a:gd name="T36" fmla="*/ 97 w 290"/>
                <a:gd name="T37" fmla="*/ 121 h 244"/>
                <a:gd name="T38" fmla="*/ 89 w 290"/>
                <a:gd name="T39" fmla="*/ 120 h 244"/>
                <a:gd name="T40" fmla="*/ 82 w 290"/>
                <a:gd name="T41" fmla="*/ 115 h 244"/>
                <a:gd name="T42" fmla="*/ 75 w 290"/>
                <a:gd name="T43" fmla="*/ 109 h 244"/>
                <a:gd name="T44" fmla="*/ 68 w 290"/>
                <a:gd name="T45" fmla="*/ 103 h 244"/>
                <a:gd name="T46" fmla="*/ 52 w 290"/>
                <a:gd name="T47" fmla="*/ 97 h 244"/>
                <a:gd name="T48" fmla="*/ 36 w 290"/>
                <a:gd name="T49" fmla="*/ 92 h 244"/>
                <a:gd name="T50" fmla="*/ 4 w 290"/>
                <a:gd name="T51" fmla="*/ 79 h 244"/>
                <a:gd name="T52" fmla="*/ 0 w 290"/>
                <a:gd name="T53" fmla="*/ 75 h 244"/>
                <a:gd name="T54" fmla="*/ 1 w 290"/>
                <a:gd name="T55" fmla="*/ 70 h 244"/>
                <a:gd name="T56" fmla="*/ 4 w 290"/>
                <a:gd name="T57" fmla="*/ 67 h 244"/>
                <a:gd name="T58" fmla="*/ 9 w 290"/>
                <a:gd name="T59" fmla="*/ 67 h 244"/>
                <a:gd name="T60" fmla="*/ 25 w 290"/>
                <a:gd name="T61" fmla="*/ 72 h 244"/>
                <a:gd name="T62" fmla="*/ 36 w 290"/>
                <a:gd name="T63" fmla="*/ 77 h 244"/>
                <a:gd name="T64" fmla="*/ 48 w 290"/>
                <a:gd name="T65" fmla="*/ 81 h 244"/>
                <a:gd name="T66" fmla="*/ 70 w 290"/>
                <a:gd name="T67" fmla="*/ 90 h 244"/>
                <a:gd name="T68" fmla="*/ 83 w 290"/>
                <a:gd name="T69" fmla="*/ 93 h 244"/>
                <a:gd name="T70" fmla="*/ 83 w 290"/>
                <a:gd name="T71" fmla="*/ 93 h 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0"/>
                <a:gd name="T109" fmla="*/ 0 h 244"/>
                <a:gd name="T110" fmla="*/ 290 w 290"/>
                <a:gd name="T111" fmla="*/ 244 h 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0" h="244">
                  <a:moveTo>
                    <a:pt x="166" y="188"/>
                  </a:moveTo>
                  <a:lnTo>
                    <a:pt x="172" y="163"/>
                  </a:lnTo>
                  <a:lnTo>
                    <a:pt x="179" y="139"/>
                  </a:lnTo>
                  <a:lnTo>
                    <a:pt x="189" y="114"/>
                  </a:lnTo>
                  <a:lnTo>
                    <a:pt x="199" y="91"/>
                  </a:lnTo>
                  <a:lnTo>
                    <a:pt x="212" y="69"/>
                  </a:lnTo>
                  <a:lnTo>
                    <a:pt x="226" y="47"/>
                  </a:lnTo>
                  <a:lnTo>
                    <a:pt x="241" y="27"/>
                  </a:lnTo>
                  <a:lnTo>
                    <a:pt x="257" y="7"/>
                  </a:lnTo>
                  <a:lnTo>
                    <a:pt x="271" y="0"/>
                  </a:lnTo>
                  <a:lnTo>
                    <a:pt x="283" y="4"/>
                  </a:lnTo>
                  <a:lnTo>
                    <a:pt x="290" y="14"/>
                  </a:lnTo>
                  <a:lnTo>
                    <a:pt x="286" y="30"/>
                  </a:lnTo>
                  <a:lnTo>
                    <a:pt x="269" y="58"/>
                  </a:lnTo>
                  <a:lnTo>
                    <a:pt x="255" y="81"/>
                  </a:lnTo>
                  <a:lnTo>
                    <a:pt x="240" y="121"/>
                  </a:lnTo>
                  <a:lnTo>
                    <a:pt x="221" y="218"/>
                  </a:lnTo>
                  <a:lnTo>
                    <a:pt x="213" y="236"/>
                  </a:lnTo>
                  <a:lnTo>
                    <a:pt x="195" y="244"/>
                  </a:lnTo>
                  <a:lnTo>
                    <a:pt x="179" y="242"/>
                  </a:lnTo>
                  <a:lnTo>
                    <a:pt x="164" y="231"/>
                  </a:lnTo>
                  <a:lnTo>
                    <a:pt x="150" y="219"/>
                  </a:lnTo>
                  <a:lnTo>
                    <a:pt x="136" y="208"/>
                  </a:lnTo>
                  <a:lnTo>
                    <a:pt x="104" y="195"/>
                  </a:lnTo>
                  <a:lnTo>
                    <a:pt x="71" y="185"/>
                  </a:lnTo>
                  <a:lnTo>
                    <a:pt x="8" y="159"/>
                  </a:lnTo>
                  <a:lnTo>
                    <a:pt x="0" y="151"/>
                  </a:lnTo>
                  <a:lnTo>
                    <a:pt x="1" y="141"/>
                  </a:lnTo>
                  <a:lnTo>
                    <a:pt x="8" y="135"/>
                  </a:lnTo>
                  <a:lnTo>
                    <a:pt x="19" y="135"/>
                  </a:lnTo>
                  <a:lnTo>
                    <a:pt x="50" y="146"/>
                  </a:lnTo>
                  <a:lnTo>
                    <a:pt x="72" y="155"/>
                  </a:lnTo>
                  <a:lnTo>
                    <a:pt x="96" y="164"/>
                  </a:lnTo>
                  <a:lnTo>
                    <a:pt x="140" y="181"/>
                  </a:lnTo>
                  <a:lnTo>
                    <a:pt x="166" y="188"/>
                  </a:lnTo>
                  <a:close/>
                </a:path>
              </a:pathLst>
            </a:custGeom>
            <a:solidFill>
              <a:srgbClr val="FF96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4" name="Freeform 12"/>
            <p:cNvSpPr>
              <a:spLocks/>
            </p:cNvSpPr>
            <p:nvPr/>
          </p:nvSpPr>
          <p:spPr bwMode="auto">
            <a:xfrm>
              <a:off x="728" y="2611"/>
              <a:ext cx="158" cy="121"/>
            </a:xfrm>
            <a:custGeom>
              <a:avLst/>
              <a:gdLst>
                <a:gd name="T0" fmla="*/ 58 w 316"/>
                <a:gd name="T1" fmla="*/ 88 h 242"/>
                <a:gd name="T2" fmla="*/ 66 w 316"/>
                <a:gd name="T3" fmla="*/ 78 h 242"/>
                <a:gd name="T4" fmla="*/ 74 w 316"/>
                <a:gd name="T5" fmla="*/ 68 h 242"/>
                <a:gd name="T6" fmla="*/ 81 w 316"/>
                <a:gd name="T7" fmla="*/ 59 h 242"/>
                <a:gd name="T8" fmla="*/ 89 w 316"/>
                <a:gd name="T9" fmla="*/ 49 h 242"/>
                <a:gd name="T10" fmla="*/ 95 w 316"/>
                <a:gd name="T11" fmla="*/ 42 h 242"/>
                <a:gd name="T12" fmla="*/ 102 w 316"/>
                <a:gd name="T13" fmla="*/ 35 h 242"/>
                <a:gd name="T14" fmla="*/ 109 w 316"/>
                <a:gd name="T15" fmla="*/ 29 h 242"/>
                <a:gd name="T16" fmla="*/ 117 w 316"/>
                <a:gd name="T17" fmla="*/ 23 h 242"/>
                <a:gd name="T18" fmla="*/ 125 w 316"/>
                <a:gd name="T19" fmla="*/ 17 h 242"/>
                <a:gd name="T20" fmla="*/ 134 w 316"/>
                <a:gd name="T21" fmla="*/ 11 h 242"/>
                <a:gd name="T22" fmla="*/ 141 w 316"/>
                <a:gd name="T23" fmla="*/ 6 h 242"/>
                <a:gd name="T24" fmla="*/ 149 w 316"/>
                <a:gd name="T25" fmla="*/ 0 h 242"/>
                <a:gd name="T26" fmla="*/ 158 w 316"/>
                <a:gd name="T27" fmla="*/ 1 h 242"/>
                <a:gd name="T28" fmla="*/ 158 w 316"/>
                <a:gd name="T29" fmla="*/ 10 h 242"/>
                <a:gd name="T30" fmla="*/ 147 w 316"/>
                <a:gd name="T31" fmla="*/ 23 h 242"/>
                <a:gd name="T32" fmla="*/ 137 w 316"/>
                <a:gd name="T33" fmla="*/ 35 h 242"/>
                <a:gd name="T34" fmla="*/ 127 w 316"/>
                <a:gd name="T35" fmla="*/ 49 h 242"/>
                <a:gd name="T36" fmla="*/ 117 w 316"/>
                <a:gd name="T37" fmla="*/ 61 h 242"/>
                <a:gd name="T38" fmla="*/ 113 w 316"/>
                <a:gd name="T39" fmla="*/ 68 h 242"/>
                <a:gd name="T40" fmla="*/ 108 w 316"/>
                <a:gd name="T41" fmla="*/ 75 h 242"/>
                <a:gd name="T42" fmla="*/ 103 w 316"/>
                <a:gd name="T43" fmla="*/ 82 h 242"/>
                <a:gd name="T44" fmla="*/ 98 w 316"/>
                <a:gd name="T45" fmla="*/ 88 h 242"/>
                <a:gd name="T46" fmla="*/ 94 w 316"/>
                <a:gd name="T47" fmla="*/ 95 h 242"/>
                <a:gd name="T48" fmla="*/ 89 w 316"/>
                <a:gd name="T49" fmla="*/ 102 h 242"/>
                <a:gd name="T50" fmla="*/ 79 w 316"/>
                <a:gd name="T51" fmla="*/ 115 h 242"/>
                <a:gd name="T52" fmla="*/ 73 w 316"/>
                <a:gd name="T53" fmla="*/ 120 h 242"/>
                <a:gd name="T54" fmla="*/ 64 w 316"/>
                <a:gd name="T55" fmla="*/ 121 h 242"/>
                <a:gd name="T56" fmla="*/ 34 w 316"/>
                <a:gd name="T57" fmla="*/ 110 h 242"/>
                <a:gd name="T58" fmla="*/ 19 w 316"/>
                <a:gd name="T59" fmla="*/ 102 h 242"/>
                <a:gd name="T60" fmla="*/ 4 w 316"/>
                <a:gd name="T61" fmla="*/ 93 h 242"/>
                <a:gd name="T62" fmla="*/ 0 w 316"/>
                <a:gd name="T63" fmla="*/ 89 h 242"/>
                <a:gd name="T64" fmla="*/ 0 w 316"/>
                <a:gd name="T65" fmla="*/ 85 h 242"/>
                <a:gd name="T66" fmla="*/ 3 w 316"/>
                <a:gd name="T67" fmla="*/ 81 h 242"/>
                <a:gd name="T68" fmla="*/ 9 w 316"/>
                <a:gd name="T69" fmla="*/ 81 h 242"/>
                <a:gd name="T70" fmla="*/ 34 w 316"/>
                <a:gd name="T71" fmla="*/ 86 h 242"/>
                <a:gd name="T72" fmla="*/ 58 w 316"/>
                <a:gd name="T73" fmla="*/ 88 h 242"/>
                <a:gd name="T74" fmla="*/ 58 w 316"/>
                <a:gd name="T75" fmla="*/ 88 h 2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6"/>
                <a:gd name="T115" fmla="*/ 0 h 242"/>
                <a:gd name="T116" fmla="*/ 316 w 316"/>
                <a:gd name="T117" fmla="*/ 242 h 2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6" h="242">
                  <a:moveTo>
                    <a:pt x="117" y="176"/>
                  </a:moveTo>
                  <a:lnTo>
                    <a:pt x="132" y="156"/>
                  </a:lnTo>
                  <a:lnTo>
                    <a:pt x="148" y="136"/>
                  </a:lnTo>
                  <a:lnTo>
                    <a:pt x="163" y="117"/>
                  </a:lnTo>
                  <a:lnTo>
                    <a:pt x="179" y="98"/>
                  </a:lnTo>
                  <a:lnTo>
                    <a:pt x="191" y="83"/>
                  </a:lnTo>
                  <a:lnTo>
                    <a:pt x="205" y="70"/>
                  </a:lnTo>
                  <a:lnTo>
                    <a:pt x="219" y="57"/>
                  </a:lnTo>
                  <a:lnTo>
                    <a:pt x="235" y="45"/>
                  </a:lnTo>
                  <a:lnTo>
                    <a:pt x="251" y="33"/>
                  </a:lnTo>
                  <a:lnTo>
                    <a:pt x="267" y="22"/>
                  </a:lnTo>
                  <a:lnTo>
                    <a:pt x="282" y="11"/>
                  </a:lnTo>
                  <a:lnTo>
                    <a:pt x="297" y="0"/>
                  </a:lnTo>
                  <a:lnTo>
                    <a:pt x="316" y="1"/>
                  </a:lnTo>
                  <a:lnTo>
                    <a:pt x="315" y="20"/>
                  </a:lnTo>
                  <a:lnTo>
                    <a:pt x="294" y="45"/>
                  </a:lnTo>
                  <a:lnTo>
                    <a:pt x="274" y="70"/>
                  </a:lnTo>
                  <a:lnTo>
                    <a:pt x="255" y="97"/>
                  </a:lnTo>
                  <a:lnTo>
                    <a:pt x="235" y="123"/>
                  </a:lnTo>
                  <a:lnTo>
                    <a:pt x="226" y="136"/>
                  </a:lnTo>
                  <a:lnTo>
                    <a:pt x="216" y="149"/>
                  </a:lnTo>
                  <a:lnTo>
                    <a:pt x="207" y="163"/>
                  </a:lnTo>
                  <a:lnTo>
                    <a:pt x="197" y="176"/>
                  </a:lnTo>
                  <a:lnTo>
                    <a:pt x="188" y="189"/>
                  </a:lnTo>
                  <a:lnTo>
                    <a:pt x="178" y="203"/>
                  </a:lnTo>
                  <a:lnTo>
                    <a:pt x="159" y="229"/>
                  </a:lnTo>
                  <a:lnTo>
                    <a:pt x="146" y="239"/>
                  </a:lnTo>
                  <a:lnTo>
                    <a:pt x="128" y="242"/>
                  </a:lnTo>
                  <a:lnTo>
                    <a:pt x="67" y="220"/>
                  </a:lnTo>
                  <a:lnTo>
                    <a:pt x="37" y="203"/>
                  </a:lnTo>
                  <a:lnTo>
                    <a:pt x="8" y="186"/>
                  </a:lnTo>
                  <a:lnTo>
                    <a:pt x="0" y="178"/>
                  </a:lnTo>
                  <a:lnTo>
                    <a:pt x="0" y="169"/>
                  </a:lnTo>
                  <a:lnTo>
                    <a:pt x="6" y="162"/>
                  </a:lnTo>
                  <a:lnTo>
                    <a:pt x="17" y="161"/>
                  </a:lnTo>
                  <a:lnTo>
                    <a:pt x="67" y="171"/>
                  </a:lnTo>
                  <a:lnTo>
                    <a:pt x="117" y="176"/>
                  </a:lnTo>
                  <a:close/>
                </a:path>
              </a:pathLst>
            </a:custGeom>
            <a:solidFill>
              <a:srgbClr val="FF96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5" name="Freeform 13"/>
            <p:cNvSpPr>
              <a:spLocks/>
            </p:cNvSpPr>
            <p:nvPr/>
          </p:nvSpPr>
          <p:spPr bwMode="auto">
            <a:xfrm>
              <a:off x="966" y="2373"/>
              <a:ext cx="641" cy="884"/>
            </a:xfrm>
            <a:custGeom>
              <a:avLst/>
              <a:gdLst>
                <a:gd name="T0" fmla="*/ 103 w 1281"/>
                <a:gd name="T1" fmla="*/ 679 h 1767"/>
                <a:gd name="T2" fmla="*/ 74 w 1281"/>
                <a:gd name="T3" fmla="*/ 618 h 1767"/>
                <a:gd name="T4" fmla="*/ 7 w 1281"/>
                <a:gd name="T5" fmla="*/ 560 h 1767"/>
                <a:gd name="T6" fmla="*/ 0 w 1281"/>
                <a:gd name="T7" fmla="*/ 479 h 1767"/>
                <a:gd name="T8" fmla="*/ 20 w 1281"/>
                <a:gd name="T9" fmla="*/ 446 h 1767"/>
                <a:gd name="T10" fmla="*/ 54 w 1281"/>
                <a:gd name="T11" fmla="*/ 437 h 1767"/>
                <a:gd name="T12" fmla="*/ 138 w 1281"/>
                <a:gd name="T13" fmla="*/ 479 h 1767"/>
                <a:gd name="T14" fmla="*/ 154 w 1281"/>
                <a:gd name="T15" fmla="*/ 450 h 1767"/>
                <a:gd name="T16" fmla="*/ 145 w 1281"/>
                <a:gd name="T17" fmla="*/ 249 h 1767"/>
                <a:gd name="T18" fmla="*/ 183 w 1281"/>
                <a:gd name="T19" fmla="*/ 213 h 1767"/>
                <a:gd name="T20" fmla="*/ 219 w 1281"/>
                <a:gd name="T21" fmla="*/ 240 h 1767"/>
                <a:gd name="T22" fmla="*/ 261 w 1281"/>
                <a:gd name="T23" fmla="*/ 296 h 1767"/>
                <a:gd name="T24" fmla="*/ 282 w 1281"/>
                <a:gd name="T25" fmla="*/ 275 h 1767"/>
                <a:gd name="T26" fmla="*/ 297 w 1281"/>
                <a:gd name="T27" fmla="*/ 155 h 1767"/>
                <a:gd name="T28" fmla="*/ 339 w 1281"/>
                <a:gd name="T29" fmla="*/ 97 h 1767"/>
                <a:gd name="T30" fmla="*/ 402 w 1281"/>
                <a:gd name="T31" fmla="*/ 124 h 1767"/>
                <a:gd name="T32" fmla="*/ 483 w 1281"/>
                <a:gd name="T33" fmla="*/ 0 h 1767"/>
                <a:gd name="T34" fmla="*/ 527 w 1281"/>
                <a:gd name="T35" fmla="*/ 1 h 1767"/>
                <a:gd name="T36" fmla="*/ 547 w 1281"/>
                <a:gd name="T37" fmla="*/ 41 h 1767"/>
                <a:gd name="T38" fmla="*/ 504 w 1281"/>
                <a:gd name="T39" fmla="*/ 124 h 1767"/>
                <a:gd name="T40" fmla="*/ 582 w 1281"/>
                <a:gd name="T41" fmla="*/ 124 h 1767"/>
                <a:gd name="T42" fmla="*/ 641 w 1281"/>
                <a:gd name="T43" fmla="*/ 140 h 1767"/>
                <a:gd name="T44" fmla="*/ 634 w 1281"/>
                <a:gd name="T45" fmla="*/ 193 h 1767"/>
                <a:gd name="T46" fmla="*/ 520 w 1281"/>
                <a:gd name="T47" fmla="*/ 256 h 1767"/>
                <a:gd name="T48" fmla="*/ 612 w 1281"/>
                <a:gd name="T49" fmla="*/ 294 h 1767"/>
                <a:gd name="T50" fmla="*/ 629 w 1281"/>
                <a:gd name="T51" fmla="*/ 357 h 1767"/>
                <a:gd name="T52" fmla="*/ 578 w 1281"/>
                <a:gd name="T53" fmla="*/ 408 h 1767"/>
                <a:gd name="T54" fmla="*/ 504 w 1281"/>
                <a:gd name="T55" fmla="*/ 446 h 1767"/>
                <a:gd name="T56" fmla="*/ 574 w 1281"/>
                <a:gd name="T57" fmla="*/ 490 h 1767"/>
                <a:gd name="T58" fmla="*/ 565 w 1281"/>
                <a:gd name="T59" fmla="*/ 562 h 1767"/>
                <a:gd name="T60" fmla="*/ 527 w 1281"/>
                <a:gd name="T61" fmla="*/ 643 h 1767"/>
                <a:gd name="T62" fmla="*/ 449 w 1281"/>
                <a:gd name="T63" fmla="*/ 680 h 1767"/>
                <a:gd name="T64" fmla="*/ 342 w 1281"/>
                <a:gd name="T65" fmla="*/ 696 h 1767"/>
                <a:gd name="T66" fmla="*/ 248 w 1281"/>
                <a:gd name="T67" fmla="*/ 776 h 1767"/>
                <a:gd name="T68" fmla="*/ 166 w 1281"/>
                <a:gd name="T69" fmla="*/ 747 h 1767"/>
                <a:gd name="T70" fmla="*/ 116 w 1281"/>
                <a:gd name="T71" fmla="*/ 796 h 1767"/>
                <a:gd name="T72" fmla="*/ 60 w 1281"/>
                <a:gd name="T73" fmla="*/ 884 h 1767"/>
                <a:gd name="T74" fmla="*/ 29 w 1281"/>
                <a:gd name="T75" fmla="*/ 830 h 1767"/>
                <a:gd name="T76" fmla="*/ 103 w 1281"/>
                <a:gd name="T77" fmla="*/ 679 h 1767"/>
                <a:gd name="T78" fmla="*/ 103 w 1281"/>
                <a:gd name="T79" fmla="*/ 679 h 1767"/>
                <a:gd name="T80" fmla="*/ 103 w 1281"/>
                <a:gd name="T81" fmla="*/ 679 h 17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1"/>
                <a:gd name="T124" fmla="*/ 0 h 1767"/>
                <a:gd name="T125" fmla="*/ 1281 w 1281"/>
                <a:gd name="T126" fmla="*/ 1767 h 17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1" h="1767">
                  <a:moveTo>
                    <a:pt x="205" y="1357"/>
                  </a:moveTo>
                  <a:lnTo>
                    <a:pt x="147" y="1235"/>
                  </a:lnTo>
                  <a:lnTo>
                    <a:pt x="13" y="1120"/>
                  </a:lnTo>
                  <a:lnTo>
                    <a:pt x="0" y="958"/>
                  </a:lnTo>
                  <a:lnTo>
                    <a:pt x="39" y="891"/>
                  </a:lnTo>
                  <a:lnTo>
                    <a:pt x="107" y="873"/>
                  </a:lnTo>
                  <a:lnTo>
                    <a:pt x="276" y="957"/>
                  </a:lnTo>
                  <a:lnTo>
                    <a:pt x="307" y="900"/>
                  </a:lnTo>
                  <a:lnTo>
                    <a:pt x="290" y="497"/>
                  </a:lnTo>
                  <a:lnTo>
                    <a:pt x="365" y="426"/>
                  </a:lnTo>
                  <a:lnTo>
                    <a:pt x="438" y="479"/>
                  </a:lnTo>
                  <a:lnTo>
                    <a:pt x="522" y="591"/>
                  </a:lnTo>
                  <a:lnTo>
                    <a:pt x="563" y="550"/>
                  </a:lnTo>
                  <a:lnTo>
                    <a:pt x="593" y="310"/>
                  </a:lnTo>
                  <a:lnTo>
                    <a:pt x="678" y="194"/>
                  </a:lnTo>
                  <a:lnTo>
                    <a:pt x="803" y="248"/>
                  </a:lnTo>
                  <a:lnTo>
                    <a:pt x="965" y="0"/>
                  </a:lnTo>
                  <a:lnTo>
                    <a:pt x="1054" y="1"/>
                  </a:lnTo>
                  <a:lnTo>
                    <a:pt x="1094" y="81"/>
                  </a:lnTo>
                  <a:lnTo>
                    <a:pt x="1008" y="248"/>
                  </a:lnTo>
                  <a:lnTo>
                    <a:pt x="1164" y="248"/>
                  </a:lnTo>
                  <a:lnTo>
                    <a:pt x="1281" y="279"/>
                  </a:lnTo>
                  <a:lnTo>
                    <a:pt x="1267" y="386"/>
                  </a:lnTo>
                  <a:lnTo>
                    <a:pt x="1039" y="511"/>
                  </a:lnTo>
                  <a:lnTo>
                    <a:pt x="1223" y="587"/>
                  </a:lnTo>
                  <a:lnTo>
                    <a:pt x="1258" y="713"/>
                  </a:lnTo>
                  <a:lnTo>
                    <a:pt x="1155" y="815"/>
                  </a:lnTo>
                  <a:lnTo>
                    <a:pt x="1008" y="891"/>
                  </a:lnTo>
                  <a:lnTo>
                    <a:pt x="1147" y="979"/>
                  </a:lnTo>
                  <a:lnTo>
                    <a:pt x="1129" y="1123"/>
                  </a:lnTo>
                  <a:lnTo>
                    <a:pt x="1054" y="1285"/>
                  </a:lnTo>
                  <a:lnTo>
                    <a:pt x="897" y="1360"/>
                  </a:lnTo>
                  <a:lnTo>
                    <a:pt x="683" y="1391"/>
                  </a:lnTo>
                  <a:lnTo>
                    <a:pt x="495" y="1552"/>
                  </a:lnTo>
                  <a:lnTo>
                    <a:pt x="331" y="1494"/>
                  </a:lnTo>
                  <a:lnTo>
                    <a:pt x="232" y="1592"/>
                  </a:lnTo>
                  <a:lnTo>
                    <a:pt x="120" y="1767"/>
                  </a:lnTo>
                  <a:lnTo>
                    <a:pt x="58" y="1659"/>
                  </a:lnTo>
                  <a:lnTo>
                    <a:pt x="205" y="1357"/>
                  </a:lnTo>
                  <a:close/>
                </a:path>
              </a:pathLst>
            </a:custGeom>
            <a:solidFill>
              <a:srgbClr val="FF96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6" name="Freeform 14"/>
            <p:cNvSpPr>
              <a:spLocks/>
            </p:cNvSpPr>
            <p:nvPr/>
          </p:nvSpPr>
          <p:spPr bwMode="auto">
            <a:xfrm>
              <a:off x="1301" y="2531"/>
              <a:ext cx="236" cy="144"/>
            </a:xfrm>
            <a:custGeom>
              <a:avLst/>
              <a:gdLst>
                <a:gd name="T0" fmla="*/ 56 w 472"/>
                <a:gd name="T1" fmla="*/ 92 h 289"/>
                <a:gd name="T2" fmla="*/ 62 w 472"/>
                <a:gd name="T3" fmla="*/ 87 h 289"/>
                <a:gd name="T4" fmla="*/ 71 w 472"/>
                <a:gd name="T5" fmla="*/ 82 h 289"/>
                <a:gd name="T6" fmla="*/ 81 w 472"/>
                <a:gd name="T7" fmla="*/ 77 h 289"/>
                <a:gd name="T8" fmla="*/ 92 w 472"/>
                <a:gd name="T9" fmla="*/ 72 h 289"/>
                <a:gd name="T10" fmla="*/ 103 w 472"/>
                <a:gd name="T11" fmla="*/ 67 h 289"/>
                <a:gd name="T12" fmla="*/ 114 w 472"/>
                <a:gd name="T13" fmla="*/ 62 h 289"/>
                <a:gd name="T14" fmla="*/ 126 w 472"/>
                <a:gd name="T15" fmla="*/ 57 h 289"/>
                <a:gd name="T16" fmla="*/ 138 w 472"/>
                <a:gd name="T17" fmla="*/ 53 h 289"/>
                <a:gd name="T18" fmla="*/ 163 w 472"/>
                <a:gd name="T19" fmla="*/ 45 h 289"/>
                <a:gd name="T20" fmla="*/ 187 w 472"/>
                <a:gd name="T21" fmla="*/ 39 h 289"/>
                <a:gd name="T22" fmla="*/ 209 w 472"/>
                <a:gd name="T23" fmla="*/ 34 h 289"/>
                <a:gd name="T24" fmla="*/ 228 w 472"/>
                <a:gd name="T25" fmla="*/ 32 h 289"/>
                <a:gd name="T26" fmla="*/ 236 w 472"/>
                <a:gd name="T27" fmla="*/ 37 h 289"/>
                <a:gd name="T28" fmla="*/ 236 w 472"/>
                <a:gd name="T29" fmla="*/ 41 h 289"/>
                <a:gd name="T30" fmla="*/ 231 w 472"/>
                <a:gd name="T31" fmla="*/ 45 h 289"/>
                <a:gd name="T32" fmla="*/ 211 w 472"/>
                <a:gd name="T33" fmla="*/ 52 h 289"/>
                <a:gd name="T34" fmla="*/ 189 w 472"/>
                <a:gd name="T35" fmla="*/ 60 h 289"/>
                <a:gd name="T36" fmla="*/ 178 w 472"/>
                <a:gd name="T37" fmla="*/ 65 h 289"/>
                <a:gd name="T38" fmla="*/ 166 w 472"/>
                <a:gd name="T39" fmla="*/ 71 h 289"/>
                <a:gd name="T40" fmla="*/ 155 w 472"/>
                <a:gd name="T41" fmla="*/ 77 h 289"/>
                <a:gd name="T42" fmla="*/ 144 w 472"/>
                <a:gd name="T43" fmla="*/ 83 h 289"/>
                <a:gd name="T44" fmla="*/ 132 w 472"/>
                <a:gd name="T45" fmla="*/ 90 h 289"/>
                <a:gd name="T46" fmla="*/ 120 w 472"/>
                <a:gd name="T47" fmla="*/ 96 h 289"/>
                <a:gd name="T48" fmla="*/ 110 w 472"/>
                <a:gd name="T49" fmla="*/ 102 h 289"/>
                <a:gd name="T50" fmla="*/ 99 w 472"/>
                <a:gd name="T51" fmla="*/ 109 h 289"/>
                <a:gd name="T52" fmla="*/ 87 w 472"/>
                <a:gd name="T53" fmla="*/ 115 h 289"/>
                <a:gd name="T54" fmla="*/ 77 w 472"/>
                <a:gd name="T55" fmla="*/ 123 h 289"/>
                <a:gd name="T56" fmla="*/ 66 w 472"/>
                <a:gd name="T57" fmla="*/ 131 h 289"/>
                <a:gd name="T58" fmla="*/ 56 w 472"/>
                <a:gd name="T59" fmla="*/ 139 h 289"/>
                <a:gd name="T60" fmla="*/ 44 w 472"/>
                <a:gd name="T61" fmla="*/ 144 h 289"/>
                <a:gd name="T62" fmla="*/ 34 w 472"/>
                <a:gd name="T63" fmla="*/ 143 h 289"/>
                <a:gd name="T64" fmla="*/ 28 w 472"/>
                <a:gd name="T65" fmla="*/ 136 h 289"/>
                <a:gd name="T66" fmla="*/ 25 w 472"/>
                <a:gd name="T67" fmla="*/ 123 h 289"/>
                <a:gd name="T68" fmla="*/ 24 w 472"/>
                <a:gd name="T69" fmla="*/ 109 h 289"/>
                <a:gd name="T70" fmla="*/ 20 w 472"/>
                <a:gd name="T71" fmla="*/ 94 h 289"/>
                <a:gd name="T72" fmla="*/ 15 w 472"/>
                <a:gd name="T73" fmla="*/ 78 h 289"/>
                <a:gd name="T74" fmla="*/ 10 w 472"/>
                <a:gd name="T75" fmla="*/ 62 h 289"/>
                <a:gd name="T76" fmla="*/ 1 w 472"/>
                <a:gd name="T77" fmla="*/ 32 h 289"/>
                <a:gd name="T78" fmla="*/ 0 w 472"/>
                <a:gd name="T79" fmla="*/ 6 h 289"/>
                <a:gd name="T80" fmla="*/ 3 w 472"/>
                <a:gd name="T81" fmla="*/ 1 h 289"/>
                <a:gd name="T82" fmla="*/ 7 w 472"/>
                <a:gd name="T83" fmla="*/ 0 h 289"/>
                <a:gd name="T84" fmla="*/ 14 w 472"/>
                <a:gd name="T85" fmla="*/ 7 h 289"/>
                <a:gd name="T86" fmla="*/ 17 w 472"/>
                <a:gd name="T87" fmla="*/ 24 h 289"/>
                <a:gd name="T88" fmla="*/ 20 w 472"/>
                <a:gd name="T89" fmla="*/ 36 h 289"/>
                <a:gd name="T90" fmla="*/ 24 w 472"/>
                <a:gd name="T91" fmla="*/ 45 h 289"/>
                <a:gd name="T92" fmla="*/ 29 w 472"/>
                <a:gd name="T93" fmla="*/ 53 h 289"/>
                <a:gd name="T94" fmla="*/ 35 w 472"/>
                <a:gd name="T95" fmla="*/ 61 h 289"/>
                <a:gd name="T96" fmla="*/ 41 w 472"/>
                <a:gd name="T97" fmla="*/ 69 h 289"/>
                <a:gd name="T98" fmla="*/ 48 w 472"/>
                <a:gd name="T99" fmla="*/ 79 h 289"/>
                <a:gd name="T100" fmla="*/ 56 w 472"/>
                <a:gd name="T101" fmla="*/ 92 h 289"/>
                <a:gd name="T102" fmla="*/ 56 w 472"/>
                <a:gd name="T103" fmla="*/ 92 h 2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2"/>
                <a:gd name="T157" fmla="*/ 0 h 289"/>
                <a:gd name="T158" fmla="*/ 472 w 472"/>
                <a:gd name="T159" fmla="*/ 289 h 2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2" h="289">
                  <a:moveTo>
                    <a:pt x="111" y="184"/>
                  </a:moveTo>
                  <a:lnTo>
                    <a:pt x="125" y="174"/>
                  </a:lnTo>
                  <a:lnTo>
                    <a:pt x="142" y="164"/>
                  </a:lnTo>
                  <a:lnTo>
                    <a:pt x="161" y="154"/>
                  </a:lnTo>
                  <a:lnTo>
                    <a:pt x="183" y="145"/>
                  </a:lnTo>
                  <a:lnTo>
                    <a:pt x="205" y="134"/>
                  </a:lnTo>
                  <a:lnTo>
                    <a:pt x="228" y="125"/>
                  </a:lnTo>
                  <a:lnTo>
                    <a:pt x="252" y="115"/>
                  </a:lnTo>
                  <a:lnTo>
                    <a:pt x="276" y="107"/>
                  </a:lnTo>
                  <a:lnTo>
                    <a:pt x="326" y="91"/>
                  </a:lnTo>
                  <a:lnTo>
                    <a:pt x="374" y="78"/>
                  </a:lnTo>
                  <a:lnTo>
                    <a:pt x="418" y="69"/>
                  </a:lnTo>
                  <a:lnTo>
                    <a:pt x="455" y="64"/>
                  </a:lnTo>
                  <a:lnTo>
                    <a:pt x="472" y="74"/>
                  </a:lnTo>
                  <a:lnTo>
                    <a:pt x="471" y="83"/>
                  </a:lnTo>
                  <a:lnTo>
                    <a:pt x="462" y="90"/>
                  </a:lnTo>
                  <a:lnTo>
                    <a:pt x="421" y="105"/>
                  </a:lnTo>
                  <a:lnTo>
                    <a:pt x="378" y="120"/>
                  </a:lnTo>
                  <a:lnTo>
                    <a:pt x="355" y="131"/>
                  </a:lnTo>
                  <a:lnTo>
                    <a:pt x="332" y="143"/>
                  </a:lnTo>
                  <a:lnTo>
                    <a:pt x="309" y="155"/>
                  </a:lnTo>
                  <a:lnTo>
                    <a:pt x="287" y="167"/>
                  </a:lnTo>
                  <a:lnTo>
                    <a:pt x="263" y="180"/>
                  </a:lnTo>
                  <a:lnTo>
                    <a:pt x="241" y="193"/>
                  </a:lnTo>
                  <a:lnTo>
                    <a:pt x="219" y="205"/>
                  </a:lnTo>
                  <a:lnTo>
                    <a:pt x="197" y="218"/>
                  </a:lnTo>
                  <a:lnTo>
                    <a:pt x="174" y="231"/>
                  </a:lnTo>
                  <a:lnTo>
                    <a:pt x="153" y="246"/>
                  </a:lnTo>
                  <a:lnTo>
                    <a:pt x="132" y="263"/>
                  </a:lnTo>
                  <a:lnTo>
                    <a:pt x="112" y="278"/>
                  </a:lnTo>
                  <a:lnTo>
                    <a:pt x="88" y="289"/>
                  </a:lnTo>
                  <a:lnTo>
                    <a:pt x="68" y="287"/>
                  </a:lnTo>
                  <a:lnTo>
                    <a:pt x="55" y="273"/>
                  </a:lnTo>
                  <a:lnTo>
                    <a:pt x="50" y="246"/>
                  </a:lnTo>
                  <a:lnTo>
                    <a:pt x="47" y="218"/>
                  </a:lnTo>
                  <a:lnTo>
                    <a:pt x="40" y="188"/>
                  </a:lnTo>
                  <a:lnTo>
                    <a:pt x="30" y="157"/>
                  </a:lnTo>
                  <a:lnTo>
                    <a:pt x="19" y="124"/>
                  </a:lnTo>
                  <a:lnTo>
                    <a:pt x="2" y="64"/>
                  </a:lnTo>
                  <a:lnTo>
                    <a:pt x="0" y="12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7" y="15"/>
                  </a:lnTo>
                  <a:lnTo>
                    <a:pt x="33" y="48"/>
                  </a:lnTo>
                  <a:lnTo>
                    <a:pt x="40" y="72"/>
                  </a:lnTo>
                  <a:lnTo>
                    <a:pt x="48" y="91"/>
                  </a:lnTo>
                  <a:lnTo>
                    <a:pt x="58" y="107"/>
                  </a:lnTo>
                  <a:lnTo>
                    <a:pt x="69" y="122"/>
                  </a:lnTo>
                  <a:lnTo>
                    <a:pt x="82" y="138"/>
                  </a:lnTo>
                  <a:lnTo>
                    <a:pt x="96" y="159"/>
                  </a:lnTo>
                  <a:lnTo>
                    <a:pt x="111" y="184"/>
                  </a:lnTo>
                  <a:close/>
                </a:path>
              </a:pathLst>
            </a:custGeom>
            <a:solidFill>
              <a:srgbClr val="BA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7" name="Freeform 15"/>
            <p:cNvSpPr>
              <a:spLocks/>
            </p:cNvSpPr>
            <p:nvPr/>
          </p:nvSpPr>
          <p:spPr bwMode="auto">
            <a:xfrm>
              <a:off x="1156" y="2676"/>
              <a:ext cx="336" cy="192"/>
            </a:xfrm>
            <a:custGeom>
              <a:avLst/>
              <a:gdLst>
                <a:gd name="T0" fmla="*/ 92 w 673"/>
                <a:gd name="T1" fmla="*/ 148 h 382"/>
                <a:gd name="T2" fmla="*/ 105 w 673"/>
                <a:gd name="T3" fmla="*/ 138 h 382"/>
                <a:gd name="T4" fmla="*/ 118 w 673"/>
                <a:gd name="T5" fmla="*/ 129 h 382"/>
                <a:gd name="T6" fmla="*/ 130 w 673"/>
                <a:gd name="T7" fmla="*/ 120 h 382"/>
                <a:gd name="T8" fmla="*/ 142 w 673"/>
                <a:gd name="T9" fmla="*/ 111 h 382"/>
                <a:gd name="T10" fmla="*/ 154 w 673"/>
                <a:gd name="T11" fmla="*/ 103 h 382"/>
                <a:gd name="T12" fmla="*/ 166 w 673"/>
                <a:gd name="T13" fmla="*/ 94 h 382"/>
                <a:gd name="T14" fmla="*/ 180 w 673"/>
                <a:gd name="T15" fmla="*/ 86 h 382"/>
                <a:gd name="T16" fmla="*/ 195 w 673"/>
                <a:gd name="T17" fmla="*/ 78 h 382"/>
                <a:gd name="T18" fmla="*/ 208 w 673"/>
                <a:gd name="T19" fmla="*/ 74 h 382"/>
                <a:gd name="T20" fmla="*/ 228 w 673"/>
                <a:gd name="T21" fmla="*/ 70 h 382"/>
                <a:gd name="T22" fmla="*/ 280 w 673"/>
                <a:gd name="T23" fmla="*/ 63 h 382"/>
                <a:gd name="T24" fmla="*/ 325 w 673"/>
                <a:gd name="T25" fmla="*/ 61 h 382"/>
                <a:gd name="T26" fmla="*/ 336 w 673"/>
                <a:gd name="T27" fmla="*/ 62 h 382"/>
                <a:gd name="T28" fmla="*/ 336 w 673"/>
                <a:gd name="T29" fmla="*/ 66 h 382"/>
                <a:gd name="T30" fmla="*/ 172 w 673"/>
                <a:gd name="T31" fmla="*/ 131 h 382"/>
                <a:gd name="T32" fmla="*/ 162 w 673"/>
                <a:gd name="T33" fmla="*/ 138 h 382"/>
                <a:gd name="T34" fmla="*/ 152 w 673"/>
                <a:gd name="T35" fmla="*/ 146 h 382"/>
                <a:gd name="T36" fmla="*/ 142 w 673"/>
                <a:gd name="T37" fmla="*/ 154 h 382"/>
                <a:gd name="T38" fmla="*/ 133 w 673"/>
                <a:gd name="T39" fmla="*/ 162 h 382"/>
                <a:gd name="T40" fmla="*/ 123 w 673"/>
                <a:gd name="T41" fmla="*/ 170 h 382"/>
                <a:gd name="T42" fmla="*/ 113 w 673"/>
                <a:gd name="T43" fmla="*/ 178 h 382"/>
                <a:gd name="T44" fmla="*/ 103 w 673"/>
                <a:gd name="T45" fmla="*/ 185 h 382"/>
                <a:gd name="T46" fmla="*/ 93 w 673"/>
                <a:gd name="T47" fmla="*/ 192 h 382"/>
                <a:gd name="T48" fmla="*/ 79 w 673"/>
                <a:gd name="T49" fmla="*/ 190 h 382"/>
                <a:gd name="T50" fmla="*/ 70 w 673"/>
                <a:gd name="T51" fmla="*/ 184 h 382"/>
                <a:gd name="T52" fmla="*/ 62 w 673"/>
                <a:gd name="T53" fmla="*/ 175 h 382"/>
                <a:gd name="T54" fmla="*/ 53 w 673"/>
                <a:gd name="T55" fmla="*/ 163 h 382"/>
                <a:gd name="T56" fmla="*/ 45 w 673"/>
                <a:gd name="T57" fmla="*/ 149 h 382"/>
                <a:gd name="T58" fmla="*/ 37 w 673"/>
                <a:gd name="T59" fmla="*/ 133 h 382"/>
                <a:gd name="T60" fmla="*/ 29 w 673"/>
                <a:gd name="T61" fmla="*/ 117 h 382"/>
                <a:gd name="T62" fmla="*/ 21 w 673"/>
                <a:gd name="T63" fmla="*/ 100 h 382"/>
                <a:gd name="T64" fmla="*/ 14 w 673"/>
                <a:gd name="T65" fmla="*/ 81 h 382"/>
                <a:gd name="T66" fmla="*/ 9 w 673"/>
                <a:gd name="T67" fmla="*/ 64 h 382"/>
                <a:gd name="T68" fmla="*/ 4 w 673"/>
                <a:gd name="T69" fmla="*/ 48 h 382"/>
                <a:gd name="T70" fmla="*/ 0 w 673"/>
                <a:gd name="T71" fmla="*/ 19 h 382"/>
                <a:gd name="T72" fmla="*/ 2 w 673"/>
                <a:gd name="T73" fmla="*/ 0 h 382"/>
                <a:gd name="T74" fmla="*/ 6 w 673"/>
                <a:gd name="T75" fmla="*/ 4 h 382"/>
                <a:gd name="T76" fmla="*/ 11 w 673"/>
                <a:gd name="T77" fmla="*/ 22 h 382"/>
                <a:gd name="T78" fmla="*/ 16 w 673"/>
                <a:gd name="T79" fmla="*/ 43 h 382"/>
                <a:gd name="T80" fmla="*/ 20 w 673"/>
                <a:gd name="T81" fmla="*/ 56 h 382"/>
                <a:gd name="T82" fmla="*/ 24 w 673"/>
                <a:gd name="T83" fmla="*/ 64 h 382"/>
                <a:gd name="T84" fmla="*/ 28 w 673"/>
                <a:gd name="T85" fmla="*/ 72 h 382"/>
                <a:gd name="T86" fmla="*/ 32 w 673"/>
                <a:gd name="T87" fmla="*/ 79 h 382"/>
                <a:gd name="T88" fmla="*/ 36 w 673"/>
                <a:gd name="T89" fmla="*/ 85 h 382"/>
                <a:gd name="T90" fmla="*/ 43 w 673"/>
                <a:gd name="T91" fmla="*/ 97 h 382"/>
                <a:gd name="T92" fmla="*/ 52 w 673"/>
                <a:gd name="T93" fmla="*/ 107 h 382"/>
                <a:gd name="T94" fmla="*/ 56 w 673"/>
                <a:gd name="T95" fmla="*/ 111 h 382"/>
                <a:gd name="T96" fmla="*/ 60 w 673"/>
                <a:gd name="T97" fmla="*/ 116 h 382"/>
                <a:gd name="T98" fmla="*/ 70 w 673"/>
                <a:gd name="T99" fmla="*/ 125 h 382"/>
                <a:gd name="T100" fmla="*/ 75 w 673"/>
                <a:gd name="T101" fmla="*/ 130 h 382"/>
                <a:gd name="T102" fmla="*/ 81 w 673"/>
                <a:gd name="T103" fmla="*/ 136 h 382"/>
                <a:gd name="T104" fmla="*/ 86 w 673"/>
                <a:gd name="T105" fmla="*/ 141 h 382"/>
                <a:gd name="T106" fmla="*/ 92 w 673"/>
                <a:gd name="T107" fmla="*/ 148 h 382"/>
                <a:gd name="T108" fmla="*/ 92 w 673"/>
                <a:gd name="T109" fmla="*/ 148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3"/>
                <a:gd name="T166" fmla="*/ 0 h 382"/>
                <a:gd name="T167" fmla="*/ 673 w 673"/>
                <a:gd name="T168" fmla="*/ 382 h 3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3" h="382">
                  <a:moveTo>
                    <a:pt x="184" y="295"/>
                  </a:moveTo>
                  <a:lnTo>
                    <a:pt x="211" y="274"/>
                  </a:lnTo>
                  <a:lnTo>
                    <a:pt x="236" y="256"/>
                  </a:lnTo>
                  <a:lnTo>
                    <a:pt x="260" y="238"/>
                  </a:lnTo>
                  <a:lnTo>
                    <a:pt x="284" y="221"/>
                  </a:lnTo>
                  <a:lnTo>
                    <a:pt x="308" y="204"/>
                  </a:lnTo>
                  <a:lnTo>
                    <a:pt x="333" y="188"/>
                  </a:lnTo>
                  <a:lnTo>
                    <a:pt x="360" y="171"/>
                  </a:lnTo>
                  <a:lnTo>
                    <a:pt x="390" y="155"/>
                  </a:lnTo>
                  <a:lnTo>
                    <a:pt x="416" y="147"/>
                  </a:lnTo>
                  <a:lnTo>
                    <a:pt x="457" y="139"/>
                  </a:lnTo>
                  <a:lnTo>
                    <a:pt x="561" y="126"/>
                  </a:lnTo>
                  <a:lnTo>
                    <a:pt x="650" y="121"/>
                  </a:lnTo>
                  <a:lnTo>
                    <a:pt x="673" y="124"/>
                  </a:lnTo>
                  <a:lnTo>
                    <a:pt x="672" y="131"/>
                  </a:lnTo>
                  <a:lnTo>
                    <a:pt x="345" y="261"/>
                  </a:lnTo>
                  <a:lnTo>
                    <a:pt x="325" y="275"/>
                  </a:lnTo>
                  <a:lnTo>
                    <a:pt x="305" y="290"/>
                  </a:lnTo>
                  <a:lnTo>
                    <a:pt x="285" y="306"/>
                  </a:lnTo>
                  <a:lnTo>
                    <a:pt x="266" y="322"/>
                  </a:lnTo>
                  <a:lnTo>
                    <a:pt x="246" y="338"/>
                  </a:lnTo>
                  <a:lnTo>
                    <a:pt x="227" y="354"/>
                  </a:lnTo>
                  <a:lnTo>
                    <a:pt x="207" y="369"/>
                  </a:lnTo>
                  <a:lnTo>
                    <a:pt x="186" y="382"/>
                  </a:lnTo>
                  <a:lnTo>
                    <a:pt x="158" y="379"/>
                  </a:lnTo>
                  <a:lnTo>
                    <a:pt x="141" y="367"/>
                  </a:lnTo>
                  <a:lnTo>
                    <a:pt x="124" y="348"/>
                  </a:lnTo>
                  <a:lnTo>
                    <a:pt x="107" y="325"/>
                  </a:lnTo>
                  <a:lnTo>
                    <a:pt x="90" y="297"/>
                  </a:lnTo>
                  <a:lnTo>
                    <a:pt x="74" y="265"/>
                  </a:lnTo>
                  <a:lnTo>
                    <a:pt x="58" y="232"/>
                  </a:lnTo>
                  <a:lnTo>
                    <a:pt x="43" y="198"/>
                  </a:lnTo>
                  <a:lnTo>
                    <a:pt x="29" y="162"/>
                  </a:lnTo>
                  <a:lnTo>
                    <a:pt x="18" y="128"/>
                  </a:lnTo>
                  <a:lnTo>
                    <a:pt x="9" y="95"/>
                  </a:lnTo>
                  <a:lnTo>
                    <a:pt x="0" y="38"/>
                  </a:lnTo>
                  <a:lnTo>
                    <a:pt x="5" y="0"/>
                  </a:lnTo>
                  <a:lnTo>
                    <a:pt x="13" y="8"/>
                  </a:lnTo>
                  <a:lnTo>
                    <a:pt x="23" y="43"/>
                  </a:lnTo>
                  <a:lnTo>
                    <a:pt x="33" y="85"/>
                  </a:lnTo>
                  <a:lnTo>
                    <a:pt x="41" y="112"/>
                  </a:lnTo>
                  <a:lnTo>
                    <a:pt x="49" y="128"/>
                  </a:lnTo>
                  <a:lnTo>
                    <a:pt x="56" y="144"/>
                  </a:lnTo>
                  <a:lnTo>
                    <a:pt x="64" y="157"/>
                  </a:lnTo>
                  <a:lnTo>
                    <a:pt x="72" y="170"/>
                  </a:lnTo>
                  <a:lnTo>
                    <a:pt x="87" y="193"/>
                  </a:lnTo>
                  <a:lnTo>
                    <a:pt x="104" y="212"/>
                  </a:lnTo>
                  <a:lnTo>
                    <a:pt x="112" y="221"/>
                  </a:lnTo>
                  <a:lnTo>
                    <a:pt x="121" y="231"/>
                  </a:lnTo>
                  <a:lnTo>
                    <a:pt x="140" y="249"/>
                  </a:lnTo>
                  <a:lnTo>
                    <a:pt x="151" y="259"/>
                  </a:lnTo>
                  <a:lnTo>
                    <a:pt x="162" y="270"/>
                  </a:lnTo>
                  <a:lnTo>
                    <a:pt x="173" y="281"/>
                  </a:lnTo>
                  <a:lnTo>
                    <a:pt x="184" y="295"/>
                  </a:lnTo>
                  <a:close/>
                </a:path>
              </a:pathLst>
            </a:custGeom>
            <a:solidFill>
              <a:srgbClr val="BA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8" name="Freeform 16"/>
            <p:cNvSpPr>
              <a:spLocks/>
            </p:cNvSpPr>
            <p:nvPr/>
          </p:nvSpPr>
          <p:spPr bwMode="auto">
            <a:xfrm>
              <a:off x="1048" y="2870"/>
              <a:ext cx="418" cy="119"/>
            </a:xfrm>
            <a:custGeom>
              <a:avLst/>
              <a:gdLst>
                <a:gd name="T0" fmla="*/ 25 w 837"/>
                <a:gd name="T1" fmla="*/ 0 h 239"/>
                <a:gd name="T2" fmla="*/ 42 w 837"/>
                <a:gd name="T3" fmla="*/ 8 h 239"/>
                <a:gd name="T4" fmla="*/ 58 w 837"/>
                <a:gd name="T5" fmla="*/ 19 h 239"/>
                <a:gd name="T6" fmla="*/ 66 w 837"/>
                <a:gd name="T7" fmla="*/ 25 h 239"/>
                <a:gd name="T8" fmla="*/ 75 w 837"/>
                <a:gd name="T9" fmla="*/ 30 h 239"/>
                <a:gd name="T10" fmla="*/ 82 w 837"/>
                <a:gd name="T11" fmla="*/ 36 h 239"/>
                <a:gd name="T12" fmla="*/ 90 w 837"/>
                <a:gd name="T13" fmla="*/ 43 h 239"/>
                <a:gd name="T14" fmla="*/ 98 w 837"/>
                <a:gd name="T15" fmla="*/ 49 h 239"/>
                <a:gd name="T16" fmla="*/ 106 w 837"/>
                <a:gd name="T17" fmla="*/ 54 h 239"/>
                <a:gd name="T18" fmla="*/ 114 w 837"/>
                <a:gd name="T19" fmla="*/ 60 h 239"/>
                <a:gd name="T20" fmla="*/ 122 w 837"/>
                <a:gd name="T21" fmla="*/ 66 h 239"/>
                <a:gd name="T22" fmla="*/ 131 w 837"/>
                <a:gd name="T23" fmla="*/ 70 h 239"/>
                <a:gd name="T24" fmla="*/ 140 w 837"/>
                <a:gd name="T25" fmla="*/ 74 h 239"/>
                <a:gd name="T26" fmla="*/ 159 w 837"/>
                <a:gd name="T27" fmla="*/ 80 h 239"/>
                <a:gd name="T28" fmla="*/ 169 w 837"/>
                <a:gd name="T29" fmla="*/ 79 h 239"/>
                <a:gd name="T30" fmla="*/ 178 w 837"/>
                <a:gd name="T31" fmla="*/ 73 h 239"/>
                <a:gd name="T32" fmla="*/ 186 w 837"/>
                <a:gd name="T33" fmla="*/ 65 h 239"/>
                <a:gd name="T34" fmla="*/ 195 w 837"/>
                <a:gd name="T35" fmla="*/ 59 h 239"/>
                <a:gd name="T36" fmla="*/ 215 w 837"/>
                <a:gd name="T37" fmla="*/ 52 h 239"/>
                <a:gd name="T38" fmla="*/ 242 w 837"/>
                <a:gd name="T39" fmla="*/ 47 h 239"/>
                <a:gd name="T40" fmla="*/ 271 w 837"/>
                <a:gd name="T41" fmla="*/ 42 h 239"/>
                <a:gd name="T42" fmla="*/ 304 w 837"/>
                <a:gd name="T43" fmla="*/ 39 h 239"/>
                <a:gd name="T44" fmla="*/ 366 w 837"/>
                <a:gd name="T45" fmla="*/ 39 h 239"/>
                <a:gd name="T46" fmla="*/ 413 w 837"/>
                <a:gd name="T47" fmla="*/ 48 h 239"/>
                <a:gd name="T48" fmla="*/ 418 w 837"/>
                <a:gd name="T49" fmla="*/ 55 h 239"/>
                <a:gd name="T50" fmla="*/ 416 w 837"/>
                <a:gd name="T51" fmla="*/ 59 h 239"/>
                <a:gd name="T52" fmla="*/ 411 w 837"/>
                <a:gd name="T53" fmla="*/ 61 h 239"/>
                <a:gd name="T54" fmla="*/ 363 w 837"/>
                <a:gd name="T55" fmla="*/ 57 h 239"/>
                <a:gd name="T56" fmla="*/ 324 w 837"/>
                <a:gd name="T57" fmla="*/ 62 h 239"/>
                <a:gd name="T58" fmla="*/ 284 w 837"/>
                <a:gd name="T59" fmla="*/ 72 h 239"/>
                <a:gd name="T60" fmla="*/ 265 w 837"/>
                <a:gd name="T61" fmla="*/ 78 h 239"/>
                <a:gd name="T62" fmla="*/ 246 w 837"/>
                <a:gd name="T63" fmla="*/ 85 h 239"/>
                <a:gd name="T64" fmla="*/ 226 w 837"/>
                <a:gd name="T65" fmla="*/ 92 h 239"/>
                <a:gd name="T66" fmla="*/ 208 w 837"/>
                <a:gd name="T67" fmla="*/ 98 h 239"/>
                <a:gd name="T68" fmla="*/ 193 w 837"/>
                <a:gd name="T69" fmla="*/ 106 h 239"/>
                <a:gd name="T70" fmla="*/ 179 w 837"/>
                <a:gd name="T71" fmla="*/ 114 h 239"/>
                <a:gd name="T72" fmla="*/ 164 w 837"/>
                <a:gd name="T73" fmla="*/ 119 h 239"/>
                <a:gd name="T74" fmla="*/ 147 w 837"/>
                <a:gd name="T75" fmla="*/ 118 h 239"/>
                <a:gd name="T76" fmla="*/ 129 w 837"/>
                <a:gd name="T77" fmla="*/ 112 h 239"/>
                <a:gd name="T78" fmla="*/ 111 w 837"/>
                <a:gd name="T79" fmla="*/ 103 h 239"/>
                <a:gd name="T80" fmla="*/ 102 w 837"/>
                <a:gd name="T81" fmla="*/ 98 h 239"/>
                <a:gd name="T82" fmla="*/ 93 w 837"/>
                <a:gd name="T83" fmla="*/ 92 h 239"/>
                <a:gd name="T84" fmla="*/ 85 w 837"/>
                <a:gd name="T85" fmla="*/ 86 h 239"/>
                <a:gd name="T86" fmla="*/ 76 w 837"/>
                <a:gd name="T87" fmla="*/ 80 h 239"/>
                <a:gd name="T88" fmla="*/ 67 w 837"/>
                <a:gd name="T89" fmla="*/ 74 h 239"/>
                <a:gd name="T90" fmla="*/ 59 w 837"/>
                <a:gd name="T91" fmla="*/ 67 h 239"/>
                <a:gd name="T92" fmla="*/ 51 w 837"/>
                <a:gd name="T93" fmla="*/ 61 h 239"/>
                <a:gd name="T94" fmla="*/ 42 w 837"/>
                <a:gd name="T95" fmla="*/ 54 h 239"/>
                <a:gd name="T96" fmla="*/ 34 w 837"/>
                <a:gd name="T97" fmla="*/ 48 h 239"/>
                <a:gd name="T98" fmla="*/ 26 w 837"/>
                <a:gd name="T99" fmla="*/ 42 h 239"/>
                <a:gd name="T100" fmla="*/ 17 w 837"/>
                <a:gd name="T101" fmla="*/ 37 h 239"/>
                <a:gd name="T102" fmla="*/ 9 w 837"/>
                <a:gd name="T103" fmla="*/ 32 h 239"/>
                <a:gd name="T104" fmla="*/ 0 w 837"/>
                <a:gd name="T105" fmla="*/ 20 h 239"/>
                <a:gd name="T106" fmla="*/ 1 w 837"/>
                <a:gd name="T107" fmla="*/ 8 h 239"/>
                <a:gd name="T108" fmla="*/ 5 w 837"/>
                <a:gd name="T109" fmla="*/ 3 h 239"/>
                <a:gd name="T110" fmla="*/ 10 w 837"/>
                <a:gd name="T111" fmla="*/ 0 h 239"/>
                <a:gd name="T112" fmla="*/ 25 w 837"/>
                <a:gd name="T113" fmla="*/ 0 h 239"/>
                <a:gd name="T114" fmla="*/ 25 w 837"/>
                <a:gd name="T115" fmla="*/ 0 h 2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7"/>
                <a:gd name="T175" fmla="*/ 0 h 239"/>
                <a:gd name="T176" fmla="*/ 837 w 837"/>
                <a:gd name="T177" fmla="*/ 239 h 2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7" h="239">
                  <a:moveTo>
                    <a:pt x="50" y="0"/>
                  </a:moveTo>
                  <a:lnTo>
                    <a:pt x="84" y="17"/>
                  </a:lnTo>
                  <a:lnTo>
                    <a:pt x="117" y="38"/>
                  </a:lnTo>
                  <a:lnTo>
                    <a:pt x="133" y="50"/>
                  </a:lnTo>
                  <a:lnTo>
                    <a:pt x="150" y="61"/>
                  </a:lnTo>
                  <a:lnTo>
                    <a:pt x="165" y="73"/>
                  </a:lnTo>
                  <a:lnTo>
                    <a:pt x="181" y="86"/>
                  </a:lnTo>
                  <a:lnTo>
                    <a:pt x="197" y="98"/>
                  </a:lnTo>
                  <a:lnTo>
                    <a:pt x="213" y="109"/>
                  </a:lnTo>
                  <a:lnTo>
                    <a:pt x="229" y="120"/>
                  </a:lnTo>
                  <a:lnTo>
                    <a:pt x="245" y="132"/>
                  </a:lnTo>
                  <a:lnTo>
                    <a:pt x="263" y="141"/>
                  </a:lnTo>
                  <a:lnTo>
                    <a:pt x="281" y="149"/>
                  </a:lnTo>
                  <a:lnTo>
                    <a:pt x="318" y="160"/>
                  </a:lnTo>
                  <a:lnTo>
                    <a:pt x="338" y="158"/>
                  </a:lnTo>
                  <a:lnTo>
                    <a:pt x="356" y="146"/>
                  </a:lnTo>
                  <a:lnTo>
                    <a:pt x="373" y="131"/>
                  </a:lnTo>
                  <a:lnTo>
                    <a:pt x="390" y="118"/>
                  </a:lnTo>
                  <a:lnTo>
                    <a:pt x="430" y="105"/>
                  </a:lnTo>
                  <a:lnTo>
                    <a:pt x="484" y="94"/>
                  </a:lnTo>
                  <a:lnTo>
                    <a:pt x="543" y="85"/>
                  </a:lnTo>
                  <a:lnTo>
                    <a:pt x="608" y="79"/>
                  </a:lnTo>
                  <a:lnTo>
                    <a:pt x="733" y="78"/>
                  </a:lnTo>
                  <a:lnTo>
                    <a:pt x="826" y="96"/>
                  </a:lnTo>
                  <a:lnTo>
                    <a:pt x="837" y="111"/>
                  </a:lnTo>
                  <a:lnTo>
                    <a:pt x="833" y="118"/>
                  </a:lnTo>
                  <a:lnTo>
                    <a:pt x="822" y="122"/>
                  </a:lnTo>
                  <a:lnTo>
                    <a:pt x="727" y="115"/>
                  </a:lnTo>
                  <a:lnTo>
                    <a:pt x="649" y="125"/>
                  </a:lnTo>
                  <a:lnTo>
                    <a:pt x="569" y="144"/>
                  </a:lnTo>
                  <a:lnTo>
                    <a:pt x="530" y="157"/>
                  </a:lnTo>
                  <a:lnTo>
                    <a:pt x="492" y="170"/>
                  </a:lnTo>
                  <a:lnTo>
                    <a:pt x="453" y="184"/>
                  </a:lnTo>
                  <a:lnTo>
                    <a:pt x="417" y="197"/>
                  </a:lnTo>
                  <a:lnTo>
                    <a:pt x="387" y="212"/>
                  </a:lnTo>
                  <a:lnTo>
                    <a:pt x="358" y="228"/>
                  </a:lnTo>
                  <a:lnTo>
                    <a:pt x="328" y="239"/>
                  </a:lnTo>
                  <a:lnTo>
                    <a:pt x="294" y="237"/>
                  </a:lnTo>
                  <a:lnTo>
                    <a:pt x="258" y="224"/>
                  </a:lnTo>
                  <a:lnTo>
                    <a:pt x="222" y="206"/>
                  </a:lnTo>
                  <a:lnTo>
                    <a:pt x="205" y="196"/>
                  </a:lnTo>
                  <a:lnTo>
                    <a:pt x="187" y="184"/>
                  </a:lnTo>
                  <a:lnTo>
                    <a:pt x="170" y="173"/>
                  </a:lnTo>
                  <a:lnTo>
                    <a:pt x="153" y="160"/>
                  </a:lnTo>
                  <a:lnTo>
                    <a:pt x="135" y="148"/>
                  </a:lnTo>
                  <a:lnTo>
                    <a:pt x="118" y="135"/>
                  </a:lnTo>
                  <a:lnTo>
                    <a:pt x="102" y="122"/>
                  </a:lnTo>
                  <a:lnTo>
                    <a:pt x="85" y="109"/>
                  </a:lnTo>
                  <a:lnTo>
                    <a:pt x="69" y="97"/>
                  </a:lnTo>
                  <a:lnTo>
                    <a:pt x="52" y="85"/>
                  </a:lnTo>
                  <a:lnTo>
                    <a:pt x="35" y="74"/>
                  </a:lnTo>
                  <a:lnTo>
                    <a:pt x="19" y="64"/>
                  </a:lnTo>
                  <a:lnTo>
                    <a:pt x="0" y="41"/>
                  </a:lnTo>
                  <a:lnTo>
                    <a:pt x="2" y="17"/>
                  </a:lnTo>
                  <a:lnTo>
                    <a:pt x="10" y="6"/>
                  </a:lnTo>
                  <a:lnTo>
                    <a:pt x="2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A6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29" name="Freeform 17"/>
            <p:cNvSpPr>
              <a:spLocks/>
            </p:cNvSpPr>
            <p:nvPr/>
          </p:nvSpPr>
          <p:spPr bwMode="auto">
            <a:xfrm>
              <a:off x="586" y="2247"/>
              <a:ext cx="378" cy="556"/>
            </a:xfrm>
            <a:custGeom>
              <a:avLst/>
              <a:gdLst>
                <a:gd name="T0" fmla="*/ 57 w 755"/>
                <a:gd name="T1" fmla="*/ 418 h 1112"/>
                <a:gd name="T2" fmla="*/ 39 w 755"/>
                <a:gd name="T3" fmla="*/ 379 h 1112"/>
                <a:gd name="T4" fmla="*/ 15 w 755"/>
                <a:gd name="T5" fmla="*/ 330 h 1112"/>
                <a:gd name="T6" fmla="*/ 2 w 755"/>
                <a:gd name="T7" fmla="*/ 253 h 1112"/>
                <a:gd name="T8" fmla="*/ 24 w 755"/>
                <a:gd name="T9" fmla="*/ 232 h 1112"/>
                <a:gd name="T10" fmla="*/ 39 w 755"/>
                <a:gd name="T11" fmla="*/ 196 h 1112"/>
                <a:gd name="T12" fmla="*/ 27 w 755"/>
                <a:gd name="T13" fmla="*/ 89 h 1112"/>
                <a:gd name="T14" fmla="*/ 65 w 755"/>
                <a:gd name="T15" fmla="*/ 77 h 1112"/>
                <a:gd name="T16" fmla="*/ 88 w 755"/>
                <a:gd name="T17" fmla="*/ 25 h 1112"/>
                <a:gd name="T18" fmla="*/ 114 w 755"/>
                <a:gd name="T19" fmla="*/ 3 h 1112"/>
                <a:gd name="T20" fmla="*/ 178 w 755"/>
                <a:gd name="T21" fmla="*/ 28 h 1112"/>
                <a:gd name="T22" fmla="*/ 211 w 755"/>
                <a:gd name="T23" fmla="*/ 45 h 1112"/>
                <a:gd name="T24" fmla="*/ 264 w 755"/>
                <a:gd name="T25" fmla="*/ 42 h 1112"/>
                <a:gd name="T26" fmla="*/ 261 w 755"/>
                <a:gd name="T27" fmla="*/ 114 h 1112"/>
                <a:gd name="T28" fmla="*/ 240 w 755"/>
                <a:gd name="T29" fmla="*/ 165 h 1112"/>
                <a:gd name="T30" fmla="*/ 306 w 755"/>
                <a:gd name="T31" fmla="*/ 176 h 1112"/>
                <a:gd name="T32" fmla="*/ 310 w 755"/>
                <a:gd name="T33" fmla="*/ 268 h 1112"/>
                <a:gd name="T34" fmla="*/ 347 w 755"/>
                <a:gd name="T35" fmla="*/ 283 h 1112"/>
                <a:gd name="T36" fmla="*/ 378 w 755"/>
                <a:gd name="T37" fmla="*/ 325 h 1112"/>
                <a:gd name="T38" fmla="*/ 361 w 755"/>
                <a:gd name="T39" fmla="*/ 395 h 1112"/>
                <a:gd name="T40" fmla="*/ 344 w 755"/>
                <a:gd name="T41" fmla="*/ 438 h 1112"/>
                <a:gd name="T42" fmla="*/ 325 w 755"/>
                <a:gd name="T43" fmla="*/ 476 h 1112"/>
                <a:gd name="T44" fmla="*/ 301 w 755"/>
                <a:gd name="T45" fmla="*/ 513 h 1112"/>
                <a:gd name="T46" fmla="*/ 276 w 755"/>
                <a:gd name="T47" fmla="*/ 489 h 1112"/>
                <a:gd name="T48" fmla="*/ 301 w 755"/>
                <a:gd name="T49" fmla="*/ 451 h 1112"/>
                <a:gd name="T50" fmla="*/ 330 w 755"/>
                <a:gd name="T51" fmla="*/ 406 h 1112"/>
                <a:gd name="T52" fmla="*/ 352 w 755"/>
                <a:gd name="T53" fmla="*/ 336 h 1112"/>
                <a:gd name="T54" fmla="*/ 331 w 755"/>
                <a:gd name="T55" fmla="*/ 310 h 1112"/>
                <a:gd name="T56" fmla="*/ 276 w 755"/>
                <a:gd name="T57" fmla="*/ 342 h 1112"/>
                <a:gd name="T58" fmla="*/ 250 w 755"/>
                <a:gd name="T59" fmla="*/ 324 h 1112"/>
                <a:gd name="T60" fmla="*/ 267 w 755"/>
                <a:gd name="T61" fmla="*/ 278 h 1112"/>
                <a:gd name="T62" fmla="*/ 288 w 755"/>
                <a:gd name="T63" fmla="*/ 217 h 1112"/>
                <a:gd name="T64" fmla="*/ 273 w 755"/>
                <a:gd name="T65" fmla="*/ 188 h 1112"/>
                <a:gd name="T66" fmla="*/ 220 w 755"/>
                <a:gd name="T67" fmla="*/ 212 h 1112"/>
                <a:gd name="T68" fmla="*/ 193 w 755"/>
                <a:gd name="T69" fmla="*/ 198 h 1112"/>
                <a:gd name="T70" fmla="*/ 211 w 755"/>
                <a:gd name="T71" fmla="*/ 149 h 1112"/>
                <a:gd name="T72" fmla="*/ 239 w 755"/>
                <a:gd name="T73" fmla="*/ 68 h 1112"/>
                <a:gd name="T74" fmla="*/ 195 w 755"/>
                <a:gd name="T75" fmla="*/ 104 h 1112"/>
                <a:gd name="T76" fmla="*/ 169 w 755"/>
                <a:gd name="T77" fmla="*/ 121 h 1112"/>
                <a:gd name="T78" fmla="*/ 154 w 755"/>
                <a:gd name="T79" fmla="*/ 45 h 1112"/>
                <a:gd name="T80" fmla="*/ 123 w 755"/>
                <a:gd name="T81" fmla="*/ 26 h 1112"/>
                <a:gd name="T82" fmla="*/ 91 w 755"/>
                <a:gd name="T83" fmla="*/ 105 h 1112"/>
                <a:gd name="T84" fmla="*/ 56 w 755"/>
                <a:gd name="T85" fmla="*/ 105 h 1112"/>
                <a:gd name="T86" fmla="*/ 63 w 755"/>
                <a:gd name="T87" fmla="*/ 185 h 1112"/>
                <a:gd name="T88" fmla="*/ 82 w 755"/>
                <a:gd name="T89" fmla="*/ 245 h 1112"/>
                <a:gd name="T90" fmla="*/ 67 w 755"/>
                <a:gd name="T91" fmla="*/ 279 h 1112"/>
                <a:gd name="T92" fmla="*/ 27 w 755"/>
                <a:gd name="T93" fmla="*/ 276 h 1112"/>
                <a:gd name="T94" fmla="*/ 38 w 755"/>
                <a:gd name="T95" fmla="*/ 325 h 1112"/>
                <a:gd name="T96" fmla="*/ 62 w 755"/>
                <a:gd name="T97" fmla="*/ 355 h 1112"/>
                <a:gd name="T98" fmla="*/ 82 w 755"/>
                <a:gd name="T99" fmla="*/ 377 h 1112"/>
                <a:gd name="T100" fmla="*/ 104 w 755"/>
                <a:gd name="T101" fmla="*/ 400 h 1112"/>
                <a:gd name="T102" fmla="*/ 102 w 755"/>
                <a:gd name="T103" fmla="*/ 432 h 1112"/>
                <a:gd name="T104" fmla="*/ 52 w 755"/>
                <a:gd name="T105" fmla="*/ 466 h 1112"/>
                <a:gd name="T106" fmla="*/ 81 w 755"/>
                <a:gd name="T107" fmla="*/ 495 h 1112"/>
                <a:gd name="T108" fmla="*/ 130 w 755"/>
                <a:gd name="T109" fmla="*/ 520 h 1112"/>
                <a:gd name="T110" fmla="*/ 191 w 755"/>
                <a:gd name="T111" fmla="*/ 537 h 1112"/>
                <a:gd name="T112" fmla="*/ 182 w 755"/>
                <a:gd name="T113" fmla="*/ 554 h 1112"/>
                <a:gd name="T114" fmla="*/ 91 w 755"/>
                <a:gd name="T115" fmla="*/ 541 h 1112"/>
                <a:gd name="T116" fmla="*/ 45 w 755"/>
                <a:gd name="T117" fmla="*/ 508 h 1112"/>
                <a:gd name="T118" fmla="*/ 23 w 755"/>
                <a:gd name="T119" fmla="*/ 457 h 11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5"/>
                <a:gd name="T181" fmla="*/ 0 h 1112"/>
                <a:gd name="T182" fmla="*/ 755 w 755"/>
                <a:gd name="T183" fmla="*/ 1112 h 11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5" h="1112">
                  <a:moveTo>
                    <a:pt x="54" y="871"/>
                  </a:moveTo>
                  <a:lnTo>
                    <a:pt x="72" y="858"/>
                  </a:lnTo>
                  <a:lnTo>
                    <a:pt x="92" y="847"/>
                  </a:lnTo>
                  <a:lnTo>
                    <a:pt x="113" y="836"/>
                  </a:lnTo>
                  <a:lnTo>
                    <a:pt x="134" y="826"/>
                  </a:lnTo>
                  <a:lnTo>
                    <a:pt x="116" y="808"/>
                  </a:lnTo>
                  <a:lnTo>
                    <a:pt x="96" y="785"/>
                  </a:lnTo>
                  <a:lnTo>
                    <a:pt x="78" y="758"/>
                  </a:lnTo>
                  <a:lnTo>
                    <a:pt x="69" y="743"/>
                  </a:lnTo>
                  <a:lnTo>
                    <a:pt x="60" y="728"/>
                  </a:lnTo>
                  <a:lnTo>
                    <a:pt x="43" y="694"/>
                  </a:lnTo>
                  <a:lnTo>
                    <a:pt x="29" y="661"/>
                  </a:lnTo>
                  <a:lnTo>
                    <a:pt x="17" y="627"/>
                  </a:lnTo>
                  <a:lnTo>
                    <a:pt x="7" y="593"/>
                  </a:lnTo>
                  <a:lnTo>
                    <a:pt x="0" y="532"/>
                  </a:lnTo>
                  <a:lnTo>
                    <a:pt x="4" y="507"/>
                  </a:lnTo>
                  <a:lnTo>
                    <a:pt x="12" y="487"/>
                  </a:lnTo>
                  <a:lnTo>
                    <a:pt x="19" y="478"/>
                  </a:lnTo>
                  <a:lnTo>
                    <a:pt x="27" y="472"/>
                  </a:lnTo>
                  <a:lnTo>
                    <a:pt x="48" y="464"/>
                  </a:lnTo>
                  <a:lnTo>
                    <a:pt x="113" y="473"/>
                  </a:lnTo>
                  <a:lnTo>
                    <a:pt x="100" y="449"/>
                  </a:lnTo>
                  <a:lnTo>
                    <a:pt x="89" y="422"/>
                  </a:lnTo>
                  <a:lnTo>
                    <a:pt x="78" y="393"/>
                  </a:lnTo>
                  <a:lnTo>
                    <a:pt x="69" y="362"/>
                  </a:lnTo>
                  <a:lnTo>
                    <a:pt x="47" y="245"/>
                  </a:lnTo>
                  <a:lnTo>
                    <a:pt x="49" y="197"/>
                  </a:lnTo>
                  <a:lnTo>
                    <a:pt x="54" y="178"/>
                  </a:lnTo>
                  <a:lnTo>
                    <a:pt x="62" y="163"/>
                  </a:lnTo>
                  <a:lnTo>
                    <a:pt x="73" y="151"/>
                  </a:lnTo>
                  <a:lnTo>
                    <a:pt x="88" y="146"/>
                  </a:lnTo>
                  <a:lnTo>
                    <a:pt x="129" y="155"/>
                  </a:lnTo>
                  <a:lnTo>
                    <a:pt x="137" y="124"/>
                  </a:lnTo>
                  <a:lnTo>
                    <a:pt x="148" y="97"/>
                  </a:lnTo>
                  <a:lnTo>
                    <a:pt x="160" y="72"/>
                  </a:lnTo>
                  <a:lnTo>
                    <a:pt x="175" y="51"/>
                  </a:lnTo>
                  <a:lnTo>
                    <a:pt x="182" y="41"/>
                  </a:lnTo>
                  <a:lnTo>
                    <a:pt x="191" y="32"/>
                  </a:lnTo>
                  <a:lnTo>
                    <a:pt x="208" y="18"/>
                  </a:lnTo>
                  <a:lnTo>
                    <a:pt x="227" y="7"/>
                  </a:lnTo>
                  <a:lnTo>
                    <a:pt x="246" y="1"/>
                  </a:lnTo>
                  <a:lnTo>
                    <a:pt x="284" y="0"/>
                  </a:lnTo>
                  <a:lnTo>
                    <a:pt x="323" y="18"/>
                  </a:lnTo>
                  <a:lnTo>
                    <a:pt x="356" y="56"/>
                  </a:lnTo>
                  <a:lnTo>
                    <a:pt x="371" y="83"/>
                  </a:lnTo>
                  <a:lnTo>
                    <a:pt x="383" y="116"/>
                  </a:lnTo>
                  <a:lnTo>
                    <a:pt x="403" y="102"/>
                  </a:lnTo>
                  <a:lnTo>
                    <a:pt x="421" y="91"/>
                  </a:lnTo>
                  <a:lnTo>
                    <a:pt x="454" y="75"/>
                  </a:lnTo>
                  <a:lnTo>
                    <a:pt x="480" y="67"/>
                  </a:lnTo>
                  <a:lnTo>
                    <a:pt x="500" y="67"/>
                  </a:lnTo>
                  <a:lnTo>
                    <a:pt x="527" y="85"/>
                  </a:lnTo>
                  <a:lnTo>
                    <a:pt x="538" y="122"/>
                  </a:lnTo>
                  <a:lnTo>
                    <a:pt x="535" y="173"/>
                  </a:lnTo>
                  <a:lnTo>
                    <a:pt x="528" y="201"/>
                  </a:lnTo>
                  <a:lnTo>
                    <a:pt x="521" y="229"/>
                  </a:lnTo>
                  <a:lnTo>
                    <a:pt x="511" y="257"/>
                  </a:lnTo>
                  <a:lnTo>
                    <a:pt x="501" y="284"/>
                  </a:lnTo>
                  <a:lnTo>
                    <a:pt x="490" y="309"/>
                  </a:lnTo>
                  <a:lnTo>
                    <a:pt x="479" y="331"/>
                  </a:lnTo>
                  <a:lnTo>
                    <a:pt x="511" y="322"/>
                  </a:lnTo>
                  <a:lnTo>
                    <a:pt x="540" y="319"/>
                  </a:lnTo>
                  <a:lnTo>
                    <a:pt x="583" y="327"/>
                  </a:lnTo>
                  <a:lnTo>
                    <a:pt x="612" y="352"/>
                  </a:lnTo>
                  <a:lnTo>
                    <a:pt x="628" y="390"/>
                  </a:lnTo>
                  <a:lnTo>
                    <a:pt x="633" y="435"/>
                  </a:lnTo>
                  <a:lnTo>
                    <a:pt x="630" y="484"/>
                  </a:lnTo>
                  <a:lnTo>
                    <a:pt x="619" y="535"/>
                  </a:lnTo>
                  <a:lnTo>
                    <a:pt x="611" y="558"/>
                  </a:lnTo>
                  <a:lnTo>
                    <a:pt x="603" y="580"/>
                  </a:lnTo>
                  <a:lnTo>
                    <a:pt x="654" y="567"/>
                  </a:lnTo>
                  <a:lnTo>
                    <a:pt x="693" y="566"/>
                  </a:lnTo>
                  <a:lnTo>
                    <a:pt x="721" y="575"/>
                  </a:lnTo>
                  <a:lnTo>
                    <a:pt x="740" y="592"/>
                  </a:lnTo>
                  <a:lnTo>
                    <a:pt x="752" y="618"/>
                  </a:lnTo>
                  <a:lnTo>
                    <a:pt x="755" y="650"/>
                  </a:lnTo>
                  <a:lnTo>
                    <a:pt x="752" y="686"/>
                  </a:lnTo>
                  <a:lnTo>
                    <a:pt x="742" y="727"/>
                  </a:lnTo>
                  <a:lnTo>
                    <a:pt x="730" y="769"/>
                  </a:lnTo>
                  <a:lnTo>
                    <a:pt x="722" y="790"/>
                  </a:lnTo>
                  <a:lnTo>
                    <a:pt x="714" y="812"/>
                  </a:lnTo>
                  <a:lnTo>
                    <a:pt x="706" y="834"/>
                  </a:lnTo>
                  <a:lnTo>
                    <a:pt x="697" y="855"/>
                  </a:lnTo>
                  <a:lnTo>
                    <a:pt x="687" y="876"/>
                  </a:lnTo>
                  <a:lnTo>
                    <a:pt x="678" y="896"/>
                  </a:lnTo>
                  <a:lnTo>
                    <a:pt x="668" y="915"/>
                  </a:lnTo>
                  <a:lnTo>
                    <a:pt x="659" y="934"/>
                  </a:lnTo>
                  <a:lnTo>
                    <a:pt x="650" y="952"/>
                  </a:lnTo>
                  <a:lnTo>
                    <a:pt x="641" y="967"/>
                  </a:lnTo>
                  <a:lnTo>
                    <a:pt x="624" y="995"/>
                  </a:lnTo>
                  <a:lnTo>
                    <a:pt x="612" y="1015"/>
                  </a:lnTo>
                  <a:lnTo>
                    <a:pt x="601" y="1026"/>
                  </a:lnTo>
                  <a:lnTo>
                    <a:pt x="589" y="1031"/>
                  </a:lnTo>
                  <a:lnTo>
                    <a:pt x="564" y="1027"/>
                  </a:lnTo>
                  <a:lnTo>
                    <a:pt x="549" y="1008"/>
                  </a:lnTo>
                  <a:lnTo>
                    <a:pt x="552" y="979"/>
                  </a:lnTo>
                  <a:lnTo>
                    <a:pt x="562" y="963"/>
                  </a:lnTo>
                  <a:lnTo>
                    <a:pt x="573" y="944"/>
                  </a:lnTo>
                  <a:lnTo>
                    <a:pt x="586" y="924"/>
                  </a:lnTo>
                  <a:lnTo>
                    <a:pt x="601" y="903"/>
                  </a:lnTo>
                  <a:lnTo>
                    <a:pt x="616" y="882"/>
                  </a:lnTo>
                  <a:lnTo>
                    <a:pt x="630" y="859"/>
                  </a:lnTo>
                  <a:lnTo>
                    <a:pt x="646" y="837"/>
                  </a:lnTo>
                  <a:lnTo>
                    <a:pt x="660" y="812"/>
                  </a:lnTo>
                  <a:lnTo>
                    <a:pt x="673" y="789"/>
                  </a:lnTo>
                  <a:lnTo>
                    <a:pt x="684" y="765"/>
                  </a:lnTo>
                  <a:lnTo>
                    <a:pt x="699" y="718"/>
                  </a:lnTo>
                  <a:lnTo>
                    <a:pt x="703" y="672"/>
                  </a:lnTo>
                  <a:lnTo>
                    <a:pt x="699" y="650"/>
                  </a:lnTo>
                  <a:lnTo>
                    <a:pt x="690" y="629"/>
                  </a:lnTo>
                  <a:lnTo>
                    <a:pt x="678" y="619"/>
                  </a:lnTo>
                  <a:lnTo>
                    <a:pt x="661" y="620"/>
                  </a:lnTo>
                  <a:lnTo>
                    <a:pt x="615" y="641"/>
                  </a:lnTo>
                  <a:lnTo>
                    <a:pt x="592" y="657"/>
                  </a:lnTo>
                  <a:lnTo>
                    <a:pt x="570" y="673"/>
                  </a:lnTo>
                  <a:lnTo>
                    <a:pt x="552" y="685"/>
                  </a:lnTo>
                  <a:lnTo>
                    <a:pt x="540" y="692"/>
                  </a:lnTo>
                  <a:lnTo>
                    <a:pt x="508" y="698"/>
                  </a:lnTo>
                  <a:lnTo>
                    <a:pt x="497" y="682"/>
                  </a:lnTo>
                  <a:lnTo>
                    <a:pt x="500" y="649"/>
                  </a:lnTo>
                  <a:lnTo>
                    <a:pt x="506" y="628"/>
                  </a:lnTo>
                  <a:lnTo>
                    <a:pt x="514" y="605"/>
                  </a:lnTo>
                  <a:lnTo>
                    <a:pt x="523" y="580"/>
                  </a:lnTo>
                  <a:lnTo>
                    <a:pt x="534" y="555"/>
                  </a:lnTo>
                  <a:lnTo>
                    <a:pt x="544" y="530"/>
                  </a:lnTo>
                  <a:lnTo>
                    <a:pt x="554" y="507"/>
                  </a:lnTo>
                  <a:lnTo>
                    <a:pt x="569" y="464"/>
                  </a:lnTo>
                  <a:lnTo>
                    <a:pt x="576" y="435"/>
                  </a:lnTo>
                  <a:lnTo>
                    <a:pt x="574" y="407"/>
                  </a:lnTo>
                  <a:lnTo>
                    <a:pt x="568" y="389"/>
                  </a:lnTo>
                  <a:lnTo>
                    <a:pt x="558" y="379"/>
                  </a:lnTo>
                  <a:lnTo>
                    <a:pt x="545" y="376"/>
                  </a:lnTo>
                  <a:lnTo>
                    <a:pt x="512" y="384"/>
                  </a:lnTo>
                  <a:lnTo>
                    <a:pt x="475" y="404"/>
                  </a:lnTo>
                  <a:lnTo>
                    <a:pt x="457" y="415"/>
                  </a:lnTo>
                  <a:lnTo>
                    <a:pt x="439" y="425"/>
                  </a:lnTo>
                  <a:lnTo>
                    <a:pt x="422" y="434"/>
                  </a:lnTo>
                  <a:lnTo>
                    <a:pt x="408" y="438"/>
                  </a:lnTo>
                  <a:lnTo>
                    <a:pt x="389" y="432"/>
                  </a:lnTo>
                  <a:lnTo>
                    <a:pt x="385" y="397"/>
                  </a:lnTo>
                  <a:lnTo>
                    <a:pt x="393" y="363"/>
                  </a:lnTo>
                  <a:lnTo>
                    <a:pt x="406" y="331"/>
                  </a:lnTo>
                  <a:lnTo>
                    <a:pt x="414" y="315"/>
                  </a:lnTo>
                  <a:lnTo>
                    <a:pt x="422" y="299"/>
                  </a:lnTo>
                  <a:lnTo>
                    <a:pt x="440" y="267"/>
                  </a:lnTo>
                  <a:lnTo>
                    <a:pt x="457" y="235"/>
                  </a:lnTo>
                  <a:lnTo>
                    <a:pt x="470" y="203"/>
                  </a:lnTo>
                  <a:lnTo>
                    <a:pt x="478" y="136"/>
                  </a:lnTo>
                  <a:lnTo>
                    <a:pt x="443" y="152"/>
                  </a:lnTo>
                  <a:lnTo>
                    <a:pt x="419" y="172"/>
                  </a:lnTo>
                  <a:lnTo>
                    <a:pt x="400" y="195"/>
                  </a:lnTo>
                  <a:lnTo>
                    <a:pt x="389" y="208"/>
                  </a:lnTo>
                  <a:lnTo>
                    <a:pt x="378" y="224"/>
                  </a:lnTo>
                  <a:lnTo>
                    <a:pt x="363" y="240"/>
                  </a:lnTo>
                  <a:lnTo>
                    <a:pt x="352" y="248"/>
                  </a:lnTo>
                  <a:lnTo>
                    <a:pt x="338" y="243"/>
                  </a:lnTo>
                  <a:lnTo>
                    <a:pt x="326" y="177"/>
                  </a:lnTo>
                  <a:lnTo>
                    <a:pt x="320" y="132"/>
                  </a:lnTo>
                  <a:lnTo>
                    <a:pt x="314" y="110"/>
                  </a:lnTo>
                  <a:lnTo>
                    <a:pt x="307" y="91"/>
                  </a:lnTo>
                  <a:lnTo>
                    <a:pt x="297" y="74"/>
                  </a:lnTo>
                  <a:lnTo>
                    <a:pt x="284" y="62"/>
                  </a:lnTo>
                  <a:lnTo>
                    <a:pt x="267" y="54"/>
                  </a:lnTo>
                  <a:lnTo>
                    <a:pt x="245" y="53"/>
                  </a:lnTo>
                  <a:lnTo>
                    <a:pt x="219" y="66"/>
                  </a:lnTo>
                  <a:lnTo>
                    <a:pt x="202" y="96"/>
                  </a:lnTo>
                  <a:lnTo>
                    <a:pt x="188" y="176"/>
                  </a:lnTo>
                  <a:lnTo>
                    <a:pt x="181" y="211"/>
                  </a:lnTo>
                  <a:lnTo>
                    <a:pt x="176" y="224"/>
                  </a:lnTo>
                  <a:lnTo>
                    <a:pt x="169" y="233"/>
                  </a:lnTo>
                  <a:lnTo>
                    <a:pt x="148" y="235"/>
                  </a:lnTo>
                  <a:lnTo>
                    <a:pt x="112" y="210"/>
                  </a:lnTo>
                  <a:lnTo>
                    <a:pt x="100" y="252"/>
                  </a:lnTo>
                  <a:lnTo>
                    <a:pt x="108" y="308"/>
                  </a:lnTo>
                  <a:lnTo>
                    <a:pt x="115" y="338"/>
                  </a:lnTo>
                  <a:lnTo>
                    <a:pt x="125" y="370"/>
                  </a:lnTo>
                  <a:lnTo>
                    <a:pt x="135" y="403"/>
                  </a:lnTo>
                  <a:lnTo>
                    <a:pt x="146" y="434"/>
                  </a:lnTo>
                  <a:lnTo>
                    <a:pt x="156" y="463"/>
                  </a:lnTo>
                  <a:lnTo>
                    <a:pt x="164" y="491"/>
                  </a:lnTo>
                  <a:lnTo>
                    <a:pt x="172" y="535"/>
                  </a:lnTo>
                  <a:lnTo>
                    <a:pt x="170" y="550"/>
                  </a:lnTo>
                  <a:lnTo>
                    <a:pt x="164" y="559"/>
                  </a:lnTo>
                  <a:lnTo>
                    <a:pt x="133" y="558"/>
                  </a:lnTo>
                  <a:lnTo>
                    <a:pt x="99" y="541"/>
                  </a:lnTo>
                  <a:lnTo>
                    <a:pt x="83" y="532"/>
                  </a:lnTo>
                  <a:lnTo>
                    <a:pt x="65" y="527"/>
                  </a:lnTo>
                  <a:lnTo>
                    <a:pt x="54" y="551"/>
                  </a:lnTo>
                  <a:lnTo>
                    <a:pt x="50" y="576"/>
                  </a:lnTo>
                  <a:lnTo>
                    <a:pt x="54" y="601"/>
                  </a:lnTo>
                  <a:lnTo>
                    <a:pt x="62" y="626"/>
                  </a:lnTo>
                  <a:lnTo>
                    <a:pt x="76" y="650"/>
                  </a:lnTo>
                  <a:lnTo>
                    <a:pt x="84" y="662"/>
                  </a:lnTo>
                  <a:lnTo>
                    <a:pt x="93" y="674"/>
                  </a:lnTo>
                  <a:lnTo>
                    <a:pt x="113" y="698"/>
                  </a:lnTo>
                  <a:lnTo>
                    <a:pt x="123" y="710"/>
                  </a:lnTo>
                  <a:lnTo>
                    <a:pt x="133" y="721"/>
                  </a:lnTo>
                  <a:lnTo>
                    <a:pt x="144" y="732"/>
                  </a:lnTo>
                  <a:lnTo>
                    <a:pt x="154" y="743"/>
                  </a:lnTo>
                  <a:lnTo>
                    <a:pt x="164" y="754"/>
                  </a:lnTo>
                  <a:lnTo>
                    <a:pt x="174" y="764"/>
                  </a:lnTo>
                  <a:lnTo>
                    <a:pt x="183" y="774"/>
                  </a:lnTo>
                  <a:lnTo>
                    <a:pt x="192" y="783"/>
                  </a:lnTo>
                  <a:lnTo>
                    <a:pt x="207" y="801"/>
                  </a:lnTo>
                  <a:lnTo>
                    <a:pt x="225" y="833"/>
                  </a:lnTo>
                  <a:lnTo>
                    <a:pt x="225" y="846"/>
                  </a:lnTo>
                  <a:lnTo>
                    <a:pt x="217" y="856"/>
                  </a:lnTo>
                  <a:lnTo>
                    <a:pt x="203" y="865"/>
                  </a:lnTo>
                  <a:lnTo>
                    <a:pt x="189" y="871"/>
                  </a:lnTo>
                  <a:lnTo>
                    <a:pt x="159" y="880"/>
                  </a:lnTo>
                  <a:lnTo>
                    <a:pt x="100" y="904"/>
                  </a:lnTo>
                  <a:lnTo>
                    <a:pt x="103" y="933"/>
                  </a:lnTo>
                  <a:lnTo>
                    <a:pt x="111" y="948"/>
                  </a:lnTo>
                  <a:lnTo>
                    <a:pt x="125" y="962"/>
                  </a:lnTo>
                  <a:lnTo>
                    <a:pt x="142" y="976"/>
                  </a:lnTo>
                  <a:lnTo>
                    <a:pt x="161" y="990"/>
                  </a:lnTo>
                  <a:lnTo>
                    <a:pt x="184" y="1003"/>
                  </a:lnTo>
                  <a:lnTo>
                    <a:pt x="208" y="1016"/>
                  </a:lnTo>
                  <a:lnTo>
                    <a:pt x="234" y="1028"/>
                  </a:lnTo>
                  <a:lnTo>
                    <a:pt x="259" y="1040"/>
                  </a:lnTo>
                  <a:lnTo>
                    <a:pt x="284" y="1049"/>
                  </a:lnTo>
                  <a:lnTo>
                    <a:pt x="308" y="1057"/>
                  </a:lnTo>
                  <a:lnTo>
                    <a:pt x="351" y="1069"/>
                  </a:lnTo>
                  <a:lnTo>
                    <a:pt x="382" y="1073"/>
                  </a:lnTo>
                  <a:lnTo>
                    <a:pt x="398" y="1083"/>
                  </a:lnTo>
                  <a:lnTo>
                    <a:pt x="397" y="1092"/>
                  </a:lnTo>
                  <a:lnTo>
                    <a:pt x="388" y="1099"/>
                  </a:lnTo>
                  <a:lnTo>
                    <a:pt x="363" y="1108"/>
                  </a:lnTo>
                  <a:lnTo>
                    <a:pt x="336" y="1112"/>
                  </a:lnTo>
                  <a:lnTo>
                    <a:pt x="276" y="1110"/>
                  </a:lnTo>
                  <a:lnTo>
                    <a:pt x="213" y="1094"/>
                  </a:lnTo>
                  <a:lnTo>
                    <a:pt x="182" y="1082"/>
                  </a:lnTo>
                  <a:lnTo>
                    <a:pt x="153" y="1067"/>
                  </a:lnTo>
                  <a:lnTo>
                    <a:pt x="126" y="1049"/>
                  </a:lnTo>
                  <a:lnTo>
                    <a:pt x="101" y="1028"/>
                  </a:lnTo>
                  <a:lnTo>
                    <a:pt x="90" y="1017"/>
                  </a:lnTo>
                  <a:lnTo>
                    <a:pt x="81" y="1006"/>
                  </a:lnTo>
                  <a:lnTo>
                    <a:pt x="64" y="982"/>
                  </a:lnTo>
                  <a:lnTo>
                    <a:pt x="46" y="929"/>
                  </a:lnTo>
                  <a:lnTo>
                    <a:pt x="46" y="915"/>
                  </a:lnTo>
                  <a:lnTo>
                    <a:pt x="47" y="900"/>
                  </a:lnTo>
                  <a:lnTo>
                    <a:pt x="54" y="8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30" name="Freeform 18"/>
            <p:cNvSpPr>
              <a:spLocks/>
            </p:cNvSpPr>
            <p:nvPr/>
          </p:nvSpPr>
          <p:spPr bwMode="auto">
            <a:xfrm>
              <a:off x="288" y="2835"/>
              <a:ext cx="533" cy="425"/>
            </a:xfrm>
            <a:custGeom>
              <a:avLst/>
              <a:gdLst>
                <a:gd name="T0" fmla="*/ 303 w 1066"/>
                <a:gd name="T1" fmla="*/ 63 h 849"/>
                <a:gd name="T2" fmla="*/ 153 w 1066"/>
                <a:gd name="T3" fmla="*/ 101 h 849"/>
                <a:gd name="T4" fmla="*/ 159 w 1066"/>
                <a:gd name="T5" fmla="*/ 134 h 849"/>
                <a:gd name="T6" fmla="*/ 84 w 1066"/>
                <a:gd name="T7" fmla="*/ 166 h 849"/>
                <a:gd name="T8" fmla="*/ 25 w 1066"/>
                <a:gd name="T9" fmla="*/ 203 h 849"/>
                <a:gd name="T10" fmla="*/ 39 w 1066"/>
                <a:gd name="T11" fmla="*/ 235 h 849"/>
                <a:gd name="T12" fmla="*/ 5 w 1066"/>
                <a:gd name="T13" fmla="*/ 281 h 849"/>
                <a:gd name="T14" fmla="*/ 10 w 1066"/>
                <a:gd name="T15" fmla="*/ 341 h 849"/>
                <a:gd name="T16" fmla="*/ 53 w 1066"/>
                <a:gd name="T17" fmla="*/ 358 h 849"/>
                <a:gd name="T18" fmla="*/ 88 w 1066"/>
                <a:gd name="T19" fmla="*/ 409 h 849"/>
                <a:gd name="T20" fmla="*/ 127 w 1066"/>
                <a:gd name="T21" fmla="*/ 420 h 849"/>
                <a:gd name="T22" fmla="*/ 164 w 1066"/>
                <a:gd name="T23" fmla="*/ 391 h 849"/>
                <a:gd name="T24" fmla="*/ 187 w 1066"/>
                <a:gd name="T25" fmla="*/ 364 h 849"/>
                <a:gd name="T26" fmla="*/ 212 w 1066"/>
                <a:gd name="T27" fmla="*/ 371 h 849"/>
                <a:gd name="T28" fmla="*/ 245 w 1066"/>
                <a:gd name="T29" fmla="*/ 395 h 849"/>
                <a:gd name="T30" fmla="*/ 307 w 1066"/>
                <a:gd name="T31" fmla="*/ 369 h 849"/>
                <a:gd name="T32" fmla="*/ 341 w 1066"/>
                <a:gd name="T33" fmla="*/ 334 h 849"/>
                <a:gd name="T34" fmla="*/ 358 w 1066"/>
                <a:gd name="T35" fmla="*/ 377 h 849"/>
                <a:gd name="T36" fmla="*/ 394 w 1066"/>
                <a:gd name="T37" fmla="*/ 389 h 849"/>
                <a:gd name="T38" fmla="*/ 439 w 1066"/>
                <a:gd name="T39" fmla="*/ 358 h 849"/>
                <a:gd name="T40" fmla="*/ 470 w 1066"/>
                <a:gd name="T41" fmla="*/ 324 h 849"/>
                <a:gd name="T42" fmla="*/ 496 w 1066"/>
                <a:gd name="T43" fmla="*/ 287 h 849"/>
                <a:gd name="T44" fmla="*/ 519 w 1066"/>
                <a:gd name="T45" fmla="*/ 253 h 849"/>
                <a:gd name="T46" fmla="*/ 533 w 1066"/>
                <a:gd name="T47" fmla="*/ 215 h 849"/>
                <a:gd name="T48" fmla="*/ 501 w 1066"/>
                <a:gd name="T49" fmla="*/ 212 h 849"/>
                <a:gd name="T50" fmla="*/ 475 w 1066"/>
                <a:gd name="T51" fmla="*/ 264 h 849"/>
                <a:gd name="T52" fmla="*/ 449 w 1066"/>
                <a:gd name="T53" fmla="*/ 312 h 849"/>
                <a:gd name="T54" fmla="*/ 425 w 1066"/>
                <a:gd name="T55" fmla="*/ 341 h 849"/>
                <a:gd name="T56" fmla="*/ 384 w 1066"/>
                <a:gd name="T57" fmla="*/ 359 h 849"/>
                <a:gd name="T58" fmla="*/ 374 w 1066"/>
                <a:gd name="T59" fmla="*/ 278 h 849"/>
                <a:gd name="T60" fmla="*/ 345 w 1066"/>
                <a:gd name="T61" fmla="*/ 272 h 849"/>
                <a:gd name="T62" fmla="*/ 313 w 1066"/>
                <a:gd name="T63" fmla="*/ 310 h 849"/>
                <a:gd name="T64" fmla="*/ 282 w 1066"/>
                <a:gd name="T65" fmla="*/ 348 h 849"/>
                <a:gd name="T66" fmla="*/ 250 w 1066"/>
                <a:gd name="T67" fmla="*/ 366 h 849"/>
                <a:gd name="T68" fmla="*/ 231 w 1066"/>
                <a:gd name="T69" fmla="*/ 285 h 849"/>
                <a:gd name="T70" fmla="*/ 195 w 1066"/>
                <a:gd name="T71" fmla="*/ 297 h 849"/>
                <a:gd name="T72" fmla="*/ 170 w 1066"/>
                <a:gd name="T73" fmla="*/ 334 h 849"/>
                <a:gd name="T74" fmla="*/ 150 w 1066"/>
                <a:gd name="T75" fmla="*/ 364 h 849"/>
                <a:gd name="T76" fmla="*/ 125 w 1066"/>
                <a:gd name="T77" fmla="*/ 387 h 849"/>
                <a:gd name="T78" fmla="*/ 123 w 1066"/>
                <a:gd name="T79" fmla="*/ 342 h 849"/>
                <a:gd name="T80" fmla="*/ 129 w 1066"/>
                <a:gd name="T81" fmla="*/ 303 h 849"/>
                <a:gd name="T82" fmla="*/ 76 w 1066"/>
                <a:gd name="T83" fmla="*/ 323 h 849"/>
                <a:gd name="T84" fmla="*/ 23 w 1066"/>
                <a:gd name="T85" fmla="*/ 311 h 849"/>
                <a:gd name="T86" fmla="*/ 39 w 1066"/>
                <a:gd name="T87" fmla="*/ 275 h 849"/>
                <a:gd name="T88" fmla="*/ 83 w 1066"/>
                <a:gd name="T89" fmla="*/ 233 h 849"/>
                <a:gd name="T90" fmla="*/ 58 w 1066"/>
                <a:gd name="T91" fmla="*/ 214 h 849"/>
                <a:gd name="T92" fmla="*/ 99 w 1066"/>
                <a:gd name="T93" fmla="*/ 187 h 849"/>
                <a:gd name="T94" fmla="*/ 214 w 1066"/>
                <a:gd name="T95" fmla="*/ 159 h 849"/>
                <a:gd name="T96" fmla="*/ 206 w 1066"/>
                <a:gd name="T97" fmla="*/ 130 h 849"/>
                <a:gd name="T98" fmla="*/ 192 w 1066"/>
                <a:gd name="T99" fmla="*/ 103 h 849"/>
                <a:gd name="T100" fmla="*/ 226 w 1066"/>
                <a:gd name="T101" fmla="*/ 88 h 849"/>
                <a:gd name="T102" fmla="*/ 338 w 1066"/>
                <a:gd name="T103" fmla="*/ 107 h 849"/>
                <a:gd name="T104" fmla="*/ 360 w 1066"/>
                <a:gd name="T105" fmla="*/ 66 h 849"/>
                <a:gd name="T106" fmla="*/ 386 w 1066"/>
                <a:gd name="T107" fmla="*/ 31 h 849"/>
                <a:gd name="T108" fmla="*/ 442 w 1066"/>
                <a:gd name="T109" fmla="*/ 62 h 849"/>
                <a:gd name="T110" fmla="*/ 482 w 1066"/>
                <a:gd name="T111" fmla="*/ 95 h 849"/>
                <a:gd name="T112" fmla="*/ 507 w 1066"/>
                <a:gd name="T113" fmla="*/ 119 h 849"/>
                <a:gd name="T114" fmla="*/ 497 w 1066"/>
                <a:gd name="T115" fmla="*/ 72 h 849"/>
                <a:gd name="T116" fmla="*/ 472 w 1066"/>
                <a:gd name="T117" fmla="*/ 42 h 849"/>
                <a:gd name="T118" fmla="*/ 446 w 1066"/>
                <a:gd name="T119" fmla="*/ 21 h 849"/>
                <a:gd name="T120" fmla="*/ 380 w 1066"/>
                <a:gd name="T121" fmla="*/ 0 h 8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66"/>
                <a:gd name="T184" fmla="*/ 0 h 849"/>
                <a:gd name="T185" fmla="*/ 1066 w 1066"/>
                <a:gd name="T186" fmla="*/ 849 h 8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66" h="849">
                  <a:moveTo>
                    <a:pt x="660" y="45"/>
                  </a:moveTo>
                  <a:lnTo>
                    <a:pt x="658" y="92"/>
                  </a:lnTo>
                  <a:lnTo>
                    <a:pt x="660" y="138"/>
                  </a:lnTo>
                  <a:lnTo>
                    <a:pt x="607" y="126"/>
                  </a:lnTo>
                  <a:lnTo>
                    <a:pt x="539" y="123"/>
                  </a:lnTo>
                  <a:lnTo>
                    <a:pt x="396" y="144"/>
                  </a:lnTo>
                  <a:lnTo>
                    <a:pt x="340" y="168"/>
                  </a:lnTo>
                  <a:lnTo>
                    <a:pt x="306" y="202"/>
                  </a:lnTo>
                  <a:lnTo>
                    <a:pt x="301" y="222"/>
                  </a:lnTo>
                  <a:lnTo>
                    <a:pt x="305" y="244"/>
                  </a:lnTo>
                  <a:lnTo>
                    <a:pt x="311" y="256"/>
                  </a:lnTo>
                  <a:lnTo>
                    <a:pt x="319" y="268"/>
                  </a:lnTo>
                  <a:lnTo>
                    <a:pt x="331" y="281"/>
                  </a:lnTo>
                  <a:lnTo>
                    <a:pt x="345" y="295"/>
                  </a:lnTo>
                  <a:lnTo>
                    <a:pt x="227" y="313"/>
                  </a:lnTo>
                  <a:lnTo>
                    <a:pt x="168" y="331"/>
                  </a:lnTo>
                  <a:lnTo>
                    <a:pt x="115" y="353"/>
                  </a:lnTo>
                  <a:lnTo>
                    <a:pt x="93" y="365"/>
                  </a:lnTo>
                  <a:lnTo>
                    <a:pt x="74" y="378"/>
                  </a:lnTo>
                  <a:lnTo>
                    <a:pt x="50" y="406"/>
                  </a:lnTo>
                  <a:lnTo>
                    <a:pt x="50" y="438"/>
                  </a:lnTo>
                  <a:lnTo>
                    <a:pt x="60" y="453"/>
                  </a:lnTo>
                  <a:lnTo>
                    <a:pt x="68" y="461"/>
                  </a:lnTo>
                  <a:lnTo>
                    <a:pt x="78" y="469"/>
                  </a:lnTo>
                  <a:lnTo>
                    <a:pt x="66" y="480"/>
                  </a:lnTo>
                  <a:lnTo>
                    <a:pt x="56" y="491"/>
                  </a:lnTo>
                  <a:lnTo>
                    <a:pt x="36" y="514"/>
                  </a:lnTo>
                  <a:lnTo>
                    <a:pt x="10" y="561"/>
                  </a:lnTo>
                  <a:lnTo>
                    <a:pt x="0" y="606"/>
                  </a:lnTo>
                  <a:lnTo>
                    <a:pt x="3" y="647"/>
                  </a:lnTo>
                  <a:lnTo>
                    <a:pt x="10" y="666"/>
                  </a:lnTo>
                  <a:lnTo>
                    <a:pt x="21" y="681"/>
                  </a:lnTo>
                  <a:lnTo>
                    <a:pt x="37" y="694"/>
                  </a:lnTo>
                  <a:lnTo>
                    <a:pt x="56" y="704"/>
                  </a:lnTo>
                  <a:lnTo>
                    <a:pt x="79" y="711"/>
                  </a:lnTo>
                  <a:lnTo>
                    <a:pt x="106" y="715"/>
                  </a:lnTo>
                  <a:lnTo>
                    <a:pt x="171" y="709"/>
                  </a:lnTo>
                  <a:lnTo>
                    <a:pt x="169" y="755"/>
                  </a:lnTo>
                  <a:lnTo>
                    <a:pt x="171" y="791"/>
                  </a:lnTo>
                  <a:lnTo>
                    <a:pt x="177" y="817"/>
                  </a:lnTo>
                  <a:lnTo>
                    <a:pt x="187" y="835"/>
                  </a:lnTo>
                  <a:lnTo>
                    <a:pt x="200" y="845"/>
                  </a:lnTo>
                  <a:lnTo>
                    <a:pt x="216" y="849"/>
                  </a:lnTo>
                  <a:lnTo>
                    <a:pt x="254" y="839"/>
                  </a:lnTo>
                  <a:lnTo>
                    <a:pt x="275" y="827"/>
                  </a:lnTo>
                  <a:lnTo>
                    <a:pt x="296" y="811"/>
                  </a:lnTo>
                  <a:lnTo>
                    <a:pt x="317" y="792"/>
                  </a:lnTo>
                  <a:lnTo>
                    <a:pt x="328" y="782"/>
                  </a:lnTo>
                  <a:lnTo>
                    <a:pt x="338" y="772"/>
                  </a:lnTo>
                  <a:lnTo>
                    <a:pt x="348" y="761"/>
                  </a:lnTo>
                  <a:lnTo>
                    <a:pt x="357" y="750"/>
                  </a:lnTo>
                  <a:lnTo>
                    <a:pt x="375" y="727"/>
                  </a:lnTo>
                  <a:lnTo>
                    <a:pt x="392" y="705"/>
                  </a:lnTo>
                  <a:lnTo>
                    <a:pt x="405" y="684"/>
                  </a:lnTo>
                  <a:lnTo>
                    <a:pt x="414" y="717"/>
                  </a:lnTo>
                  <a:lnTo>
                    <a:pt x="425" y="742"/>
                  </a:lnTo>
                  <a:lnTo>
                    <a:pt x="438" y="763"/>
                  </a:lnTo>
                  <a:lnTo>
                    <a:pt x="453" y="777"/>
                  </a:lnTo>
                  <a:lnTo>
                    <a:pt x="471" y="786"/>
                  </a:lnTo>
                  <a:lnTo>
                    <a:pt x="490" y="789"/>
                  </a:lnTo>
                  <a:lnTo>
                    <a:pt x="530" y="785"/>
                  </a:lnTo>
                  <a:lnTo>
                    <a:pt x="572" y="767"/>
                  </a:lnTo>
                  <a:lnTo>
                    <a:pt x="594" y="754"/>
                  </a:lnTo>
                  <a:lnTo>
                    <a:pt x="614" y="738"/>
                  </a:lnTo>
                  <a:lnTo>
                    <a:pt x="634" y="721"/>
                  </a:lnTo>
                  <a:lnTo>
                    <a:pt x="652" y="704"/>
                  </a:lnTo>
                  <a:lnTo>
                    <a:pt x="668" y="685"/>
                  </a:lnTo>
                  <a:lnTo>
                    <a:pt x="683" y="667"/>
                  </a:lnTo>
                  <a:lnTo>
                    <a:pt x="689" y="694"/>
                  </a:lnTo>
                  <a:lnTo>
                    <a:pt x="697" y="717"/>
                  </a:lnTo>
                  <a:lnTo>
                    <a:pt x="706" y="736"/>
                  </a:lnTo>
                  <a:lnTo>
                    <a:pt x="716" y="753"/>
                  </a:lnTo>
                  <a:lnTo>
                    <a:pt x="726" y="765"/>
                  </a:lnTo>
                  <a:lnTo>
                    <a:pt x="737" y="773"/>
                  </a:lnTo>
                  <a:lnTo>
                    <a:pt x="762" y="781"/>
                  </a:lnTo>
                  <a:lnTo>
                    <a:pt x="789" y="777"/>
                  </a:lnTo>
                  <a:lnTo>
                    <a:pt x="819" y="764"/>
                  </a:lnTo>
                  <a:lnTo>
                    <a:pt x="849" y="742"/>
                  </a:lnTo>
                  <a:lnTo>
                    <a:pt x="864" y="729"/>
                  </a:lnTo>
                  <a:lnTo>
                    <a:pt x="879" y="715"/>
                  </a:lnTo>
                  <a:lnTo>
                    <a:pt x="894" y="699"/>
                  </a:lnTo>
                  <a:lnTo>
                    <a:pt x="909" y="683"/>
                  </a:lnTo>
                  <a:lnTo>
                    <a:pt x="925" y="666"/>
                  </a:lnTo>
                  <a:lnTo>
                    <a:pt x="940" y="648"/>
                  </a:lnTo>
                  <a:lnTo>
                    <a:pt x="954" y="629"/>
                  </a:lnTo>
                  <a:lnTo>
                    <a:pt x="967" y="610"/>
                  </a:lnTo>
                  <a:lnTo>
                    <a:pt x="981" y="592"/>
                  </a:lnTo>
                  <a:lnTo>
                    <a:pt x="993" y="574"/>
                  </a:lnTo>
                  <a:lnTo>
                    <a:pt x="1005" y="556"/>
                  </a:lnTo>
                  <a:lnTo>
                    <a:pt x="1016" y="539"/>
                  </a:lnTo>
                  <a:lnTo>
                    <a:pt x="1027" y="521"/>
                  </a:lnTo>
                  <a:lnTo>
                    <a:pt x="1037" y="506"/>
                  </a:lnTo>
                  <a:lnTo>
                    <a:pt x="1045" y="492"/>
                  </a:lnTo>
                  <a:lnTo>
                    <a:pt x="1052" y="479"/>
                  </a:lnTo>
                  <a:lnTo>
                    <a:pt x="1064" y="458"/>
                  </a:lnTo>
                  <a:lnTo>
                    <a:pt x="1066" y="429"/>
                  </a:lnTo>
                  <a:lnTo>
                    <a:pt x="1060" y="419"/>
                  </a:lnTo>
                  <a:lnTo>
                    <a:pt x="1050" y="409"/>
                  </a:lnTo>
                  <a:lnTo>
                    <a:pt x="1026" y="406"/>
                  </a:lnTo>
                  <a:lnTo>
                    <a:pt x="1002" y="424"/>
                  </a:lnTo>
                  <a:lnTo>
                    <a:pt x="982" y="460"/>
                  </a:lnTo>
                  <a:lnTo>
                    <a:pt x="972" y="481"/>
                  </a:lnTo>
                  <a:lnTo>
                    <a:pt x="961" y="503"/>
                  </a:lnTo>
                  <a:lnTo>
                    <a:pt x="950" y="528"/>
                  </a:lnTo>
                  <a:lnTo>
                    <a:pt x="938" y="552"/>
                  </a:lnTo>
                  <a:lnTo>
                    <a:pt x="926" y="576"/>
                  </a:lnTo>
                  <a:lnTo>
                    <a:pt x="912" y="600"/>
                  </a:lnTo>
                  <a:lnTo>
                    <a:pt x="898" y="623"/>
                  </a:lnTo>
                  <a:lnTo>
                    <a:pt x="883" y="645"/>
                  </a:lnTo>
                  <a:lnTo>
                    <a:pt x="867" y="665"/>
                  </a:lnTo>
                  <a:lnTo>
                    <a:pt x="859" y="674"/>
                  </a:lnTo>
                  <a:lnTo>
                    <a:pt x="850" y="682"/>
                  </a:lnTo>
                  <a:lnTo>
                    <a:pt x="832" y="696"/>
                  </a:lnTo>
                  <a:lnTo>
                    <a:pt x="812" y="708"/>
                  </a:lnTo>
                  <a:lnTo>
                    <a:pt x="790" y="715"/>
                  </a:lnTo>
                  <a:lnTo>
                    <a:pt x="768" y="718"/>
                  </a:lnTo>
                  <a:lnTo>
                    <a:pt x="754" y="713"/>
                  </a:lnTo>
                  <a:lnTo>
                    <a:pt x="746" y="697"/>
                  </a:lnTo>
                  <a:lnTo>
                    <a:pt x="742" y="647"/>
                  </a:lnTo>
                  <a:lnTo>
                    <a:pt x="749" y="556"/>
                  </a:lnTo>
                  <a:lnTo>
                    <a:pt x="745" y="537"/>
                  </a:lnTo>
                  <a:lnTo>
                    <a:pt x="738" y="526"/>
                  </a:lnTo>
                  <a:lnTo>
                    <a:pt x="718" y="525"/>
                  </a:lnTo>
                  <a:lnTo>
                    <a:pt x="691" y="544"/>
                  </a:lnTo>
                  <a:lnTo>
                    <a:pt x="675" y="560"/>
                  </a:lnTo>
                  <a:lnTo>
                    <a:pt x="659" y="578"/>
                  </a:lnTo>
                  <a:lnTo>
                    <a:pt x="643" y="598"/>
                  </a:lnTo>
                  <a:lnTo>
                    <a:pt x="627" y="619"/>
                  </a:lnTo>
                  <a:lnTo>
                    <a:pt x="610" y="641"/>
                  </a:lnTo>
                  <a:lnTo>
                    <a:pt x="595" y="661"/>
                  </a:lnTo>
                  <a:lnTo>
                    <a:pt x="579" y="680"/>
                  </a:lnTo>
                  <a:lnTo>
                    <a:pt x="565" y="696"/>
                  </a:lnTo>
                  <a:lnTo>
                    <a:pt x="553" y="708"/>
                  </a:lnTo>
                  <a:lnTo>
                    <a:pt x="543" y="716"/>
                  </a:lnTo>
                  <a:lnTo>
                    <a:pt x="518" y="728"/>
                  </a:lnTo>
                  <a:lnTo>
                    <a:pt x="500" y="731"/>
                  </a:lnTo>
                  <a:lnTo>
                    <a:pt x="476" y="719"/>
                  </a:lnTo>
                  <a:lnTo>
                    <a:pt x="467" y="687"/>
                  </a:lnTo>
                  <a:lnTo>
                    <a:pt x="466" y="645"/>
                  </a:lnTo>
                  <a:lnTo>
                    <a:pt x="462" y="570"/>
                  </a:lnTo>
                  <a:lnTo>
                    <a:pt x="457" y="560"/>
                  </a:lnTo>
                  <a:lnTo>
                    <a:pt x="448" y="556"/>
                  </a:lnTo>
                  <a:lnTo>
                    <a:pt x="416" y="570"/>
                  </a:lnTo>
                  <a:lnTo>
                    <a:pt x="391" y="593"/>
                  </a:lnTo>
                  <a:lnTo>
                    <a:pt x="369" y="620"/>
                  </a:lnTo>
                  <a:lnTo>
                    <a:pt x="359" y="636"/>
                  </a:lnTo>
                  <a:lnTo>
                    <a:pt x="349" y="652"/>
                  </a:lnTo>
                  <a:lnTo>
                    <a:pt x="340" y="667"/>
                  </a:lnTo>
                  <a:lnTo>
                    <a:pt x="330" y="683"/>
                  </a:lnTo>
                  <a:lnTo>
                    <a:pt x="320" y="698"/>
                  </a:lnTo>
                  <a:lnTo>
                    <a:pt x="311" y="713"/>
                  </a:lnTo>
                  <a:lnTo>
                    <a:pt x="300" y="727"/>
                  </a:lnTo>
                  <a:lnTo>
                    <a:pt x="290" y="740"/>
                  </a:lnTo>
                  <a:lnTo>
                    <a:pt x="278" y="753"/>
                  </a:lnTo>
                  <a:lnTo>
                    <a:pt x="264" y="764"/>
                  </a:lnTo>
                  <a:lnTo>
                    <a:pt x="251" y="773"/>
                  </a:lnTo>
                  <a:lnTo>
                    <a:pt x="236" y="780"/>
                  </a:lnTo>
                  <a:lnTo>
                    <a:pt x="233" y="742"/>
                  </a:lnTo>
                  <a:lnTo>
                    <a:pt x="237" y="712"/>
                  </a:lnTo>
                  <a:lnTo>
                    <a:pt x="247" y="684"/>
                  </a:lnTo>
                  <a:lnTo>
                    <a:pt x="261" y="650"/>
                  </a:lnTo>
                  <a:lnTo>
                    <a:pt x="271" y="615"/>
                  </a:lnTo>
                  <a:lnTo>
                    <a:pt x="266" y="607"/>
                  </a:lnTo>
                  <a:lnTo>
                    <a:pt x="258" y="605"/>
                  </a:lnTo>
                  <a:lnTo>
                    <a:pt x="232" y="612"/>
                  </a:lnTo>
                  <a:lnTo>
                    <a:pt x="196" y="628"/>
                  </a:lnTo>
                  <a:lnTo>
                    <a:pt x="175" y="638"/>
                  </a:lnTo>
                  <a:lnTo>
                    <a:pt x="153" y="646"/>
                  </a:lnTo>
                  <a:lnTo>
                    <a:pt x="111" y="656"/>
                  </a:lnTo>
                  <a:lnTo>
                    <a:pt x="75" y="650"/>
                  </a:lnTo>
                  <a:lnTo>
                    <a:pt x="60" y="639"/>
                  </a:lnTo>
                  <a:lnTo>
                    <a:pt x="47" y="621"/>
                  </a:lnTo>
                  <a:lnTo>
                    <a:pt x="45" y="591"/>
                  </a:lnTo>
                  <a:lnTo>
                    <a:pt x="52" y="576"/>
                  </a:lnTo>
                  <a:lnTo>
                    <a:pt x="64" y="562"/>
                  </a:lnTo>
                  <a:lnTo>
                    <a:pt x="78" y="549"/>
                  </a:lnTo>
                  <a:lnTo>
                    <a:pt x="93" y="536"/>
                  </a:lnTo>
                  <a:lnTo>
                    <a:pt x="110" y="522"/>
                  </a:lnTo>
                  <a:lnTo>
                    <a:pt x="126" y="510"/>
                  </a:lnTo>
                  <a:lnTo>
                    <a:pt x="167" y="465"/>
                  </a:lnTo>
                  <a:lnTo>
                    <a:pt x="165" y="454"/>
                  </a:lnTo>
                  <a:lnTo>
                    <a:pt x="156" y="445"/>
                  </a:lnTo>
                  <a:lnTo>
                    <a:pt x="141" y="435"/>
                  </a:lnTo>
                  <a:lnTo>
                    <a:pt x="117" y="427"/>
                  </a:lnTo>
                  <a:lnTo>
                    <a:pt x="129" y="409"/>
                  </a:lnTo>
                  <a:lnTo>
                    <a:pt x="147" y="396"/>
                  </a:lnTo>
                  <a:lnTo>
                    <a:pt x="172" y="384"/>
                  </a:lnTo>
                  <a:lnTo>
                    <a:pt x="199" y="374"/>
                  </a:lnTo>
                  <a:lnTo>
                    <a:pt x="230" y="365"/>
                  </a:lnTo>
                  <a:lnTo>
                    <a:pt x="262" y="357"/>
                  </a:lnTo>
                  <a:lnTo>
                    <a:pt x="327" y="344"/>
                  </a:lnTo>
                  <a:lnTo>
                    <a:pt x="428" y="317"/>
                  </a:lnTo>
                  <a:lnTo>
                    <a:pt x="445" y="296"/>
                  </a:lnTo>
                  <a:lnTo>
                    <a:pt x="442" y="284"/>
                  </a:lnTo>
                  <a:lnTo>
                    <a:pt x="429" y="270"/>
                  </a:lnTo>
                  <a:lnTo>
                    <a:pt x="413" y="260"/>
                  </a:lnTo>
                  <a:lnTo>
                    <a:pt x="397" y="250"/>
                  </a:lnTo>
                  <a:lnTo>
                    <a:pt x="367" y="227"/>
                  </a:lnTo>
                  <a:lnTo>
                    <a:pt x="374" y="216"/>
                  </a:lnTo>
                  <a:lnTo>
                    <a:pt x="384" y="206"/>
                  </a:lnTo>
                  <a:lnTo>
                    <a:pt x="393" y="197"/>
                  </a:lnTo>
                  <a:lnTo>
                    <a:pt x="403" y="190"/>
                  </a:lnTo>
                  <a:lnTo>
                    <a:pt x="426" y="180"/>
                  </a:lnTo>
                  <a:lnTo>
                    <a:pt x="452" y="175"/>
                  </a:lnTo>
                  <a:lnTo>
                    <a:pt x="510" y="177"/>
                  </a:lnTo>
                  <a:lnTo>
                    <a:pt x="569" y="189"/>
                  </a:lnTo>
                  <a:lnTo>
                    <a:pt x="627" y="204"/>
                  </a:lnTo>
                  <a:lnTo>
                    <a:pt x="676" y="214"/>
                  </a:lnTo>
                  <a:lnTo>
                    <a:pt x="712" y="213"/>
                  </a:lnTo>
                  <a:lnTo>
                    <a:pt x="728" y="195"/>
                  </a:lnTo>
                  <a:lnTo>
                    <a:pt x="728" y="162"/>
                  </a:lnTo>
                  <a:lnTo>
                    <a:pt x="721" y="132"/>
                  </a:lnTo>
                  <a:lnTo>
                    <a:pt x="713" y="69"/>
                  </a:lnTo>
                  <a:lnTo>
                    <a:pt x="724" y="60"/>
                  </a:lnTo>
                  <a:lnTo>
                    <a:pt x="738" y="56"/>
                  </a:lnTo>
                  <a:lnTo>
                    <a:pt x="773" y="61"/>
                  </a:lnTo>
                  <a:lnTo>
                    <a:pt x="817" y="79"/>
                  </a:lnTo>
                  <a:lnTo>
                    <a:pt x="840" y="93"/>
                  </a:lnTo>
                  <a:lnTo>
                    <a:pt x="863" y="107"/>
                  </a:lnTo>
                  <a:lnTo>
                    <a:pt x="885" y="123"/>
                  </a:lnTo>
                  <a:lnTo>
                    <a:pt x="907" y="139"/>
                  </a:lnTo>
                  <a:lnTo>
                    <a:pt x="929" y="156"/>
                  </a:lnTo>
                  <a:lnTo>
                    <a:pt x="948" y="173"/>
                  </a:lnTo>
                  <a:lnTo>
                    <a:pt x="965" y="189"/>
                  </a:lnTo>
                  <a:lnTo>
                    <a:pt x="979" y="205"/>
                  </a:lnTo>
                  <a:lnTo>
                    <a:pt x="998" y="229"/>
                  </a:lnTo>
                  <a:lnTo>
                    <a:pt x="1006" y="237"/>
                  </a:lnTo>
                  <a:lnTo>
                    <a:pt x="1015" y="238"/>
                  </a:lnTo>
                  <a:lnTo>
                    <a:pt x="1025" y="222"/>
                  </a:lnTo>
                  <a:lnTo>
                    <a:pt x="1019" y="196"/>
                  </a:lnTo>
                  <a:lnTo>
                    <a:pt x="1009" y="169"/>
                  </a:lnTo>
                  <a:lnTo>
                    <a:pt x="995" y="144"/>
                  </a:lnTo>
                  <a:lnTo>
                    <a:pt x="987" y="131"/>
                  </a:lnTo>
                  <a:lnTo>
                    <a:pt x="978" y="118"/>
                  </a:lnTo>
                  <a:lnTo>
                    <a:pt x="957" y="95"/>
                  </a:lnTo>
                  <a:lnTo>
                    <a:pt x="945" y="83"/>
                  </a:lnTo>
                  <a:lnTo>
                    <a:pt x="933" y="71"/>
                  </a:lnTo>
                  <a:lnTo>
                    <a:pt x="920" y="61"/>
                  </a:lnTo>
                  <a:lnTo>
                    <a:pt x="906" y="51"/>
                  </a:lnTo>
                  <a:lnTo>
                    <a:pt x="892" y="42"/>
                  </a:lnTo>
                  <a:lnTo>
                    <a:pt x="878" y="34"/>
                  </a:lnTo>
                  <a:lnTo>
                    <a:pt x="850" y="20"/>
                  </a:lnTo>
                  <a:lnTo>
                    <a:pt x="820" y="9"/>
                  </a:lnTo>
                  <a:lnTo>
                    <a:pt x="761" y="0"/>
                  </a:lnTo>
                  <a:lnTo>
                    <a:pt x="707" y="10"/>
                  </a:lnTo>
                  <a:lnTo>
                    <a:pt x="66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31" name="Freeform 19"/>
            <p:cNvSpPr>
              <a:spLocks/>
            </p:cNvSpPr>
            <p:nvPr/>
          </p:nvSpPr>
          <p:spPr bwMode="auto">
            <a:xfrm>
              <a:off x="945" y="2343"/>
              <a:ext cx="677" cy="949"/>
            </a:xfrm>
            <a:custGeom>
              <a:avLst/>
              <a:gdLst>
                <a:gd name="T0" fmla="*/ 69 w 1354"/>
                <a:gd name="T1" fmla="*/ 648 h 1896"/>
                <a:gd name="T2" fmla="*/ 7 w 1354"/>
                <a:gd name="T3" fmla="*/ 578 h 1896"/>
                <a:gd name="T4" fmla="*/ 40 w 1354"/>
                <a:gd name="T5" fmla="*/ 467 h 1896"/>
                <a:gd name="T6" fmla="*/ 146 w 1354"/>
                <a:gd name="T7" fmla="*/ 495 h 1896"/>
                <a:gd name="T8" fmla="*/ 151 w 1354"/>
                <a:gd name="T9" fmla="*/ 270 h 1896"/>
                <a:gd name="T10" fmla="*/ 241 w 1354"/>
                <a:gd name="T11" fmla="*/ 248 h 1896"/>
                <a:gd name="T12" fmla="*/ 297 w 1354"/>
                <a:gd name="T13" fmla="*/ 197 h 1896"/>
                <a:gd name="T14" fmla="*/ 339 w 1354"/>
                <a:gd name="T15" fmla="*/ 118 h 1896"/>
                <a:gd name="T16" fmla="*/ 438 w 1354"/>
                <a:gd name="T17" fmla="*/ 107 h 1896"/>
                <a:gd name="T18" fmla="*/ 488 w 1354"/>
                <a:gd name="T19" fmla="*/ 33 h 1896"/>
                <a:gd name="T20" fmla="*/ 578 w 1354"/>
                <a:gd name="T21" fmla="*/ 22 h 1896"/>
                <a:gd name="T22" fmla="*/ 641 w 1354"/>
                <a:gd name="T23" fmla="*/ 141 h 1896"/>
                <a:gd name="T24" fmla="*/ 641 w 1354"/>
                <a:gd name="T25" fmla="*/ 253 h 1896"/>
                <a:gd name="T26" fmla="*/ 674 w 1354"/>
                <a:gd name="T27" fmla="*/ 346 h 1896"/>
                <a:gd name="T28" fmla="*/ 633 w 1354"/>
                <a:gd name="T29" fmla="*/ 435 h 1896"/>
                <a:gd name="T30" fmla="*/ 593 w 1354"/>
                <a:gd name="T31" fmla="*/ 492 h 1896"/>
                <a:gd name="T32" fmla="*/ 594 w 1354"/>
                <a:gd name="T33" fmla="*/ 634 h 1896"/>
                <a:gd name="T34" fmla="*/ 542 w 1354"/>
                <a:gd name="T35" fmla="*/ 696 h 1896"/>
                <a:gd name="T36" fmla="*/ 461 w 1354"/>
                <a:gd name="T37" fmla="*/ 745 h 1896"/>
                <a:gd name="T38" fmla="*/ 325 w 1354"/>
                <a:gd name="T39" fmla="*/ 783 h 1896"/>
                <a:gd name="T40" fmla="*/ 220 w 1354"/>
                <a:gd name="T41" fmla="*/ 803 h 1896"/>
                <a:gd name="T42" fmla="*/ 121 w 1354"/>
                <a:gd name="T43" fmla="*/ 823 h 1896"/>
                <a:gd name="T44" fmla="*/ 184 w 1354"/>
                <a:gd name="T45" fmla="*/ 770 h 1896"/>
                <a:gd name="T46" fmla="*/ 303 w 1354"/>
                <a:gd name="T47" fmla="*/ 747 h 1896"/>
                <a:gd name="T48" fmla="*/ 396 w 1354"/>
                <a:gd name="T49" fmla="*/ 697 h 1896"/>
                <a:gd name="T50" fmla="*/ 568 w 1354"/>
                <a:gd name="T51" fmla="*/ 600 h 1896"/>
                <a:gd name="T52" fmla="*/ 516 w 1354"/>
                <a:gd name="T53" fmla="*/ 515 h 1896"/>
                <a:gd name="T54" fmla="*/ 456 w 1354"/>
                <a:gd name="T55" fmla="*/ 476 h 1896"/>
                <a:gd name="T56" fmla="*/ 593 w 1354"/>
                <a:gd name="T57" fmla="*/ 416 h 1896"/>
                <a:gd name="T58" fmla="*/ 604 w 1354"/>
                <a:gd name="T59" fmla="*/ 334 h 1896"/>
                <a:gd name="T60" fmla="*/ 526 w 1354"/>
                <a:gd name="T61" fmla="*/ 274 h 1896"/>
                <a:gd name="T62" fmla="*/ 639 w 1354"/>
                <a:gd name="T63" fmla="*/ 200 h 1896"/>
                <a:gd name="T64" fmla="*/ 506 w 1354"/>
                <a:gd name="T65" fmla="*/ 159 h 1896"/>
                <a:gd name="T66" fmla="*/ 523 w 1354"/>
                <a:gd name="T67" fmla="*/ 52 h 1896"/>
                <a:gd name="T68" fmla="*/ 447 w 1354"/>
                <a:gd name="T69" fmla="*/ 149 h 1896"/>
                <a:gd name="T70" fmla="*/ 384 w 1354"/>
                <a:gd name="T71" fmla="*/ 155 h 1896"/>
                <a:gd name="T72" fmla="*/ 294 w 1354"/>
                <a:gd name="T73" fmla="*/ 338 h 1896"/>
                <a:gd name="T74" fmla="*/ 212 w 1354"/>
                <a:gd name="T75" fmla="*/ 270 h 1896"/>
                <a:gd name="T76" fmla="*/ 183 w 1354"/>
                <a:gd name="T77" fmla="*/ 503 h 1896"/>
                <a:gd name="T78" fmla="*/ 90 w 1354"/>
                <a:gd name="T79" fmla="*/ 493 h 1896"/>
                <a:gd name="T80" fmla="*/ 45 w 1354"/>
                <a:gd name="T81" fmla="*/ 587 h 1896"/>
                <a:gd name="T82" fmla="*/ 127 w 1354"/>
                <a:gd name="T83" fmla="*/ 659 h 1896"/>
                <a:gd name="T84" fmla="*/ 171 w 1354"/>
                <a:gd name="T85" fmla="*/ 680 h 1896"/>
                <a:gd name="T86" fmla="*/ 215 w 1354"/>
                <a:gd name="T87" fmla="*/ 633 h 1896"/>
                <a:gd name="T88" fmla="*/ 274 w 1354"/>
                <a:gd name="T89" fmla="*/ 494 h 1896"/>
                <a:gd name="T90" fmla="*/ 318 w 1354"/>
                <a:gd name="T91" fmla="*/ 388 h 1896"/>
                <a:gd name="T92" fmla="*/ 380 w 1354"/>
                <a:gd name="T93" fmla="*/ 311 h 1896"/>
                <a:gd name="T94" fmla="*/ 453 w 1354"/>
                <a:gd name="T95" fmla="*/ 241 h 1896"/>
                <a:gd name="T96" fmla="*/ 475 w 1354"/>
                <a:gd name="T97" fmla="*/ 239 h 1896"/>
                <a:gd name="T98" fmla="*/ 418 w 1354"/>
                <a:gd name="T99" fmla="*/ 306 h 1896"/>
                <a:gd name="T100" fmla="*/ 361 w 1354"/>
                <a:gd name="T101" fmla="*/ 397 h 1896"/>
                <a:gd name="T102" fmla="*/ 311 w 1354"/>
                <a:gd name="T103" fmla="*/ 545 h 1896"/>
                <a:gd name="T104" fmla="*/ 260 w 1354"/>
                <a:gd name="T105" fmla="*/ 651 h 1896"/>
                <a:gd name="T106" fmla="*/ 190 w 1354"/>
                <a:gd name="T107" fmla="*/ 720 h 1896"/>
                <a:gd name="T108" fmla="*/ 120 w 1354"/>
                <a:gd name="T109" fmla="*/ 784 h 1896"/>
                <a:gd name="T110" fmla="*/ 61 w 1354"/>
                <a:gd name="T111" fmla="*/ 878 h 1896"/>
                <a:gd name="T112" fmla="*/ 63 w 1354"/>
                <a:gd name="T113" fmla="*/ 811 h 18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4"/>
                <a:gd name="T172" fmla="*/ 0 h 1896"/>
                <a:gd name="T173" fmla="*/ 1354 w 1354"/>
                <a:gd name="T174" fmla="*/ 1896 h 18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4" h="1896">
                  <a:moveTo>
                    <a:pt x="181" y="1532"/>
                  </a:moveTo>
                  <a:lnTo>
                    <a:pt x="199" y="1443"/>
                  </a:lnTo>
                  <a:lnTo>
                    <a:pt x="198" y="1407"/>
                  </a:lnTo>
                  <a:lnTo>
                    <a:pt x="191" y="1376"/>
                  </a:lnTo>
                  <a:lnTo>
                    <a:pt x="180" y="1349"/>
                  </a:lnTo>
                  <a:lnTo>
                    <a:pt x="173" y="1337"/>
                  </a:lnTo>
                  <a:lnTo>
                    <a:pt x="166" y="1325"/>
                  </a:lnTo>
                  <a:lnTo>
                    <a:pt x="148" y="1304"/>
                  </a:lnTo>
                  <a:lnTo>
                    <a:pt x="137" y="1294"/>
                  </a:lnTo>
                  <a:lnTo>
                    <a:pt x="127" y="1283"/>
                  </a:lnTo>
                  <a:lnTo>
                    <a:pt x="117" y="1274"/>
                  </a:lnTo>
                  <a:lnTo>
                    <a:pt x="107" y="1264"/>
                  </a:lnTo>
                  <a:lnTo>
                    <a:pt x="86" y="1246"/>
                  </a:lnTo>
                  <a:lnTo>
                    <a:pt x="66" y="1226"/>
                  </a:lnTo>
                  <a:lnTo>
                    <a:pt x="56" y="1216"/>
                  </a:lnTo>
                  <a:lnTo>
                    <a:pt x="47" y="1205"/>
                  </a:lnTo>
                  <a:lnTo>
                    <a:pt x="29" y="1182"/>
                  </a:lnTo>
                  <a:lnTo>
                    <a:pt x="15" y="1154"/>
                  </a:lnTo>
                  <a:lnTo>
                    <a:pt x="0" y="1089"/>
                  </a:lnTo>
                  <a:lnTo>
                    <a:pt x="3" y="1058"/>
                  </a:lnTo>
                  <a:lnTo>
                    <a:pt x="13" y="1024"/>
                  </a:lnTo>
                  <a:lnTo>
                    <a:pt x="21" y="1008"/>
                  </a:lnTo>
                  <a:lnTo>
                    <a:pt x="31" y="991"/>
                  </a:lnTo>
                  <a:lnTo>
                    <a:pt x="41" y="975"/>
                  </a:lnTo>
                  <a:lnTo>
                    <a:pt x="53" y="960"/>
                  </a:lnTo>
                  <a:lnTo>
                    <a:pt x="66" y="945"/>
                  </a:lnTo>
                  <a:lnTo>
                    <a:pt x="80" y="933"/>
                  </a:lnTo>
                  <a:lnTo>
                    <a:pt x="94" y="923"/>
                  </a:lnTo>
                  <a:lnTo>
                    <a:pt x="109" y="915"/>
                  </a:lnTo>
                  <a:lnTo>
                    <a:pt x="142" y="906"/>
                  </a:lnTo>
                  <a:lnTo>
                    <a:pt x="175" y="909"/>
                  </a:lnTo>
                  <a:lnTo>
                    <a:pt x="206" y="931"/>
                  </a:lnTo>
                  <a:lnTo>
                    <a:pt x="226" y="948"/>
                  </a:lnTo>
                  <a:lnTo>
                    <a:pt x="249" y="966"/>
                  </a:lnTo>
                  <a:lnTo>
                    <a:pt x="271" y="980"/>
                  </a:lnTo>
                  <a:lnTo>
                    <a:pt x="291" y="989"/>
                  </a:lnTo>
                  <a:lnTo>
                    <a:pt x="309" y="989"/>
                  </a:lnTo>
                  <a:lnTo>
                    <a:pt x="323" y="977"/>
                  </a:lnTo>
                  <a:lnTo>
                    <a:pt x="329" y="933"/>
                  </a:lnTo>
                  <a:lnTo>
                    <a:pt x="321" y="860"/>
                  </a:lnTo>
                  <a:lnTo>
                    <a:pt x="307" y="767"/>
                  </a:lnTo>
                  <a:lnTo>
                    <a:pt x="296" y="669"/>
                  </a:lnTo>
                  <a:lnTo>
                    <a:pt x="294" y="622"/>
                  </a:lnTo>
                  <a:lnTo>
                    <a:pt x="296" y="578"/>
                  </a:lnTo>
                  <a:lnTo>
                    <a:pt x="302" y="540"/>
                  </a:lnTo>
                  <a:lnTo>
                    <a:pt x="308" y="523"/>
                  </a:lnTo>
                  <a:lnTo>
                    <a:pt x="315" y="506"/>
                  </a:lnTo>
                  <a:lnTo>
                    <a:pt x="323" y="493"/>
                  </a:lnTo>
                  <a:lnTo>
                    <a:pt x="334" y="482"/>
                  </a:lnTo>
                  <a:lnTo>
                    <a:pt x="346" y="473"/>
                  </a:lnTo>
                  <a:lnTo>
                    <a:pt x="362" y="467"/>
                  </a:lnTo>
                  <a:lnTo>
                    <a:pt x="397" y="463"/>
                  </a:lnTo>
                  <a:lnTo>
                    <a:pt x="443" y="472"/>
                  </a:lnTo>
                  <a:lnTo>
                    <a:pt x="483" y="496"/>
                  </a:lnTo>
                  <a:lnTo>
                    <a:pt x="498" y="514"/>
                  </a:lnTo>
                  <a:lnTo>
                    <a:pt x="511" y="532"/>
                  </a:lnTo>
                  <a:lnTo>
                    <a:pt x="524" y="551"/>
                  </a:lnTo>
                  <a:lnTo>
                    <a:pt x="537" y="568"/>
                  </a:lnTo>
                  <a:lnTo>
                    <a:pt x="553" y="583"/>
                  </a:lnTo>
                  <a:lnTo>
                    <a:pt x="573" y="593"/>
                  </a:lnTo>
                  <a:lnTo>
                    <a:pt x="576" y="515"/>
                  </a:lnTo>
                  <a:lnTo>
                    <a:pt x="586" y="434"/>
                  </a:lnTo>
                  <a:lnTo>
                    <a:pt x="594" y="394"/>
                  </a:lnTo>
                  <a:lnTo>
                    <a:pt x="604" y="356"/>
                  </a:lnTo>
                  <a:lnTo>
                    <a:pt x="616" y="322"/>
                  </a:lnTo>
                  <a:lnTo>
                    <a:pt x="623" y="306"/>
                  </a:lnTo>
                  <a:lnTo>
                    <a:pt x="630" y="290"/>
                  </a:lnTo>
                  <a:lnTo>
                    <a:pt x="638" y="276"/>
                  </a:lnTo>
                  <a:lnTo>
                    <a:pt x="647" y="264"/>
                  </a:lnTo>
                  <a:lnTo>
                    <a:pt x="656" y="253"/>
                  </a:lnTo>
                  <a:lnTo>
                    <a:pt x="666" y="243"/>
                  </a:lnTo>
                  <a:lnTo>
                    <a:pt x="678" y="235"/>
                  </a:lnTo>
                  <a:lnTo>
                    <a:pt x="689" y="228"/>
                  </a:lnTo>
                  <a:lnTo>
                    <a:pt x="714" y="220"/>
                  </a:lnTo>
                  <a:lnTo>
                    <a:pt x="772" y="229"/>
                  </a:lnTo>
                  <a:lnTo>
                    <a:pt x="807" y="248"/>
                  </a:lnTo>
                  <a:lnTo>
                    <a:pt x="825" y="261"/>
                  </a:lnTo>
                  <a:lnTo>
                    <a:pt x="844" y="277"/>
                  </a:lnTo>
                  <a:lnTo>
                    <a:pt x="855" y="255"/>
                  </a:lnTo>
                  <a:lnTo>
                    <a:pt x="865" y="234"/>
                  </a:lnTo>
                  <a:lnTo>
                    <a:pt x="876" y="214"/>
                  </a:lnTo>
                  <a:lnTo>
                    <a:pt x="887" y="195"/>
                  </a:lnTo>
                  <a:lnTo>
                    <a:pt x="898" y="176"/>
                  </a:lnTo>
                  <a:lnTo>
                    <a:pt x="908" y="160"/>
                  </a:lnTo>
                  <a:lnTo>
                    <a:pt x="919" y="143"/>
                  </a:lnTo>
                  <a:lnTo>
                    <a:pt x="929" y="129"/>
                  </a:lnTo>
                  <a:lnTo>
                    <a:pt x="939" y="115"/>
                  </a:lnTo>
                  <a:lnTo>
                    <a:pt x="948" y="101"/>
                  </a:lnTo>
                  <a:lnTo>
                    <a:pt x="968" y="78"/>
                  </a:lnTo>
                  <a:lnTo>
                    <a:pt x="977" y="66"/>
                  </a:lnTo>
                  <a:lnTo>
                    <a:pt x="986" y="57"/>
                  </a:lnTo>
                  <a:lnTo>
                    <a:pt x="1006" y="40"/>
                  </a:lnTo>
                  <a:lnTo>
                    <a:pt x="1023" y="26"/>
                  </a:lnTo>
                  <a:lnTo>
                    <a:pt x="1040" y="15"/>
                  </a:lnTo>
                  <a:lnTo>
                    <a:pt x="1071" y="2"/>
                  </a:lnTo>
                  <a:lnTo>
                    <a:pt x="1098" y="0"/>
                  </a:lnTo>
                  <a:lnTo>
                    <a:pt x="1123" y="7"/>
                  </a:lnTo>
                  <a:lnTo>
                    <a:pt x="1142" y="22"/>
                  </a:lnTo>
                  <a:lnTo>
                    <a:pt x="1156" y="44"/>
                  </a:lnTo>
                  <a:lnTo>
                    <a:pt x="1169" y="106"/>
                  </a:lnTo>
                  <a:lnTo>
                    <a:pt x="1167" y="143"/>
                  </a:lnTo>
                  <a:lnTo>
                    <a:pt x="1158" y="185"/>
                  </a:lnTo>
                  <a:lnTo>
                    <a:pt x="1152" y="205"/>
                  </a:lnTo>
                  <a:lnTo>
                    <a:pt x="1143" y="226"/>
                  </a:lnTo>
                  <a:lnTo>
                    <a:pt x="1133" y="247"/>
                  </a:lnTo>
                  <a:lnTo>
                    <a:pt x="1121" y="268"/>
                  </a:lnTo>
                  <a:lnTo>
                    <a:pt x="1211" y="265"/>
                  </a:lnTo>
                  <a:lnTo>
                    <a:pt x="1281" y="282"/>
                  </a:lnTo>
                  <a:lnTo>
                    <a:pt x="1330" y="314"/>
                  </a:lnTo>
                  <a:lnTo>
                    <a:pt x="1354" y="357"/>
                  </a:lnTo>
                  <a:lnTo>
                    <a:pt x="1352" y="409"/>
                  </a:lnTo>
                  <a:lnTo>
                    <a:pt x="1341" y="436"/>
                  </a:lnTo>
                  <a:lnTo>
                    <a:pt x="1333" y="450"/>
                  </a:lnTo>
                  <a:lnTo>
                    <a:pt x="1324" y="464"/>
                  </a:lnTo>
                  <a:lnTo>
                    <a:pt x="1311" y="478"/>
                  </a:lnTo>
                  <a:lnTo>
                    <a:pt x="1297" y="492"/>
                  </a:lnTo>
                  <a:lnTo>
                    <a:pt x="1282" y="506"/>
                  </a:lnTo>
                  <a:lnTo>
                    <a:pt x="1265" y="520"/>
                  </a:lnTo>
                  <a:lnTo>
                    <a:pt x="1246" y="534"/>
                  </a:lnTo>
                  <a:lnTo>
                    <a:pt x="1225" y="547"/>
                  </a:lnTo>
                  <a:lnTo>
                    <a:pt x="1201" y="559"/>
                  </a:lnTo>
                  <a:lnTo>
                    <a:pt x="1176" y="572"/>
                  </a:lnTo>
                  <a:lnTo>
                    <a:pt x="1259" y="601"/>
                  </a:lnTo>
                  <a:lnTo>
                    <a:pt x="1291" y="620"/>
                  </a:lnTo>
                  <a:lnTo>
                    <a:pt x="1316" y="643"/>
                  </a:lnTo>
                  <a:lnTo>
                    <a:pt x="1348" y="692"/>
                  </a:lnTo>
                  <a:lnTo>
                    <a:pt x="1354" y="747"/>
                  </a:lnTo>
                  <a:lnTo>
                    <a:pt x="1346" y="775"/>
                  </a:lnTo>
                  <a:lnTo>
                    <a:pt x="1340" y="789"/>
                  </a:lnTo>
                  <a:lnTo>
                    <a:pt x="1332" y="802"/>
                  </a:lnTo>
                  <a:lnTo>
                    <a:pt x="1322" y="816"/>
                  </a:lnTo>
                  <a:lnTo>
                    <a:pt x="1310" y="830"/>
                  </a:lnTo>
                  <a:lnTo>
                    <a:pt x="1297" y="843"/>
                  </a:lnTo>
                  <a:lnTo>
                    <a:pt x="1282" y="857"/>
                  </a:lnTo>
                  <a:lnTo>
                    <a:pt x="1266" y="870"/>
                  </a:lnTo>
                  <a:lnTo>
                    <a:pt x="1248" y="883"/>
                  </a:lnTo>
                  <a:lnTo>
                    <a:pt x="1228" y="895"/>
                  </a:lnTo>
                  <a:lnTo>
                    <a:pt x="1206" y="907"/>
                  </a:lnTo>
                  <a:lnTo>
                    <a:pt x="1183" y="918"/>
                  </a:lnTo>
                  <a:lnTo>
                    <a:pt x="1158" y="928"/>
                  </a:lnTo>
                  <a:lnTo>
                    <a:pt x="1131" y="938"/>
                  </a:lnTo>
                  <a:lnTo>
                    <a:pt x="1101" y="947"/>
                  </a:lnTo>
                  <a:lnTo>
                    <a:pt x="1162" y="969"/>
                  </a:lnTo>
                  <a:lnTo>
                    <a:pt x="1185" y="983"/>
                  </a:lnTo>
                  <a:lnTo>
                    <a:pt x="1204" y="999"/>
                  </a:lnTo>
                  <a:lnTo>
                    <a:pt x="1231" y="1038"/>
                  </a:lnTo>
                  <a:lnTo>
                    <a:pt x="1242" y="1084"/>
                  </a:lnTo>
                  <a:lnTo>
                    <a:pt x="1241" y="1133"/>
                  </a:lnTo>
                  <a:lnTo>
                    <a:pt x="1235" y="1159"/>
                  </a:lnTo>
                  <a:lnTo>
                    <a:pt x="1227" y="1186"/>
                  </a:lnTo>
                  <a:lnTo>
                    <a:pt x="1217" y="1213"/>
                  </a:lnTo>
                  <a:lnTo>
                    <a:pt x="1203" y="1240"/>
                  </a:lnTo>
                  <a:lnTo>
                    <a:pt x="1187" y="1266"/>
                  </a:lnTo>
                  <a:lnTo>
                    <a:pt x="1179" y="1279"/>
                  </a:lnTo>
                  <a:lnTo>
                    <a:pt x="1170" y="1293"/>
                  </a:lnTo>
                  <a:lnTo>
                    <a:pt x="1161" y="1306"/>
                  </a:lnTo>
                  <a:lnTo>
                    <a:pt x="1151" y="1319"/>
                  </a:lnTo>
                  <a:lnTo>
                    <a:pt x="1130" y="1344"/>
                  </a:lnTo>
                  <a:lnTo>
                    <a:pt x="1119" y="1356"/>
                  </a:lnTo>
                  <a:lnTo>
                    <a:pt x="1108" y="1368"/>
                  </a:lnTo>
                  <a:lnTo>
                    <a:pt x="1095" y="1379"/>
                  </a:lnTo>
                  <a:lnTo>
                    <a:pt x="1083" y="1390"/>
                  </a:lnTo>
                  <a:lnTo>
                    <a:pt x="1071" y="1402"/>
                  </a:lnTo>
                  <a:lnTo>
                    <a:pt x="1058" y="1412"/>
                  </a:lnTo>
                  <a:lnTo>
                    <a:pt x="1045" y="1422"/>
                  </a:lnTo>
                  <a:lnTo>
                    <a:pt x="1032" y="1432"/>
                  </a:lnTo>
                  <a:lnTo>
                    <a:pt x="1019" y="1441"/>
                  </a:lnTo>
                  <a:lnTo>
                    <a:pt x="1006" y="1450"/>
                  </a:lnTo>
                  <a:lnTo>
                    <a:pt x="978" y="1465"/>
                  </a:lnTo>
                  <a:lnTo>
                    <a:pt x="950" y="1478"/>
                  </a:lnTo>
                  <a:lnTo>
                    <a:pt x="922" y="1489"/>
                  </a:lnTo>
                  <a:lnTo>
                    <a:pt x="894" y="1497"/>
                  </a:lnTo>
                  <a:lnTo>
                    <a:pt x="865" y="1502"/>
                  </a:lnTo>
                  <a:lnTo>
                    <a:pt x="810" y="1502"/>
                  </a:lnTo>
                  <a:lnTo>
                    <a:pt x="757" y="1487"/>
                  </a:lnTo>
                  <a:lnTo>
                    <a:pt x="734" y="1500"/>
                  </a:lnTo>
                  <a:lnTo>
                    <a:pt x="712" y="1516"/>
                  </a:lnTo>
                  <a:lnTo>
                    <a:pt x="691" y="1531"/>
                  </a:lnTo>
                  <a:lnTo>
                    <a:pt x="670" y="1548"/>
                  </a:lnTo>
                  <a:lnTo>
                    <a:pt x="650" y="1565"/>
                  </a:lnTo>
                  <a:lnTo>
                    <a:pt x="630" y="1582"/>
                  </a:lnTo>
                  <a:lnTo>
                    <a:pt x="609" y="1598"/>
                  </a:lnTo>
                  <a:lnTo>
                    <a:pt x="589" y="1615"/>
                  </a:lnTo>
                  <a:lnTo>
                    <a:pt x="564" y="1631"/>
                  </a:lnTo>
                  <a:lnTo>
                    <a:pt x="544" y="1640"/>
                  </a:lnTo>
                  <a:lnTo>
                    <a:pt x="509" y="1642"/>
                  </a:lnTo>
                  <a:lnTo>
                    <a:pt x="481" y="1630"/>
                  </a:lnTo>
                  <a:lnTo>
                    <a:pt x="454" y="1612"/>
                  </a:lnTo>
                  <a:lnTo>
                    <a:pt x="441" y="1604"/>
                  </a:lnTo>
                  <a:lnTo>
                    <a:pt x="428" y="1598"/>
                  </a:lnTo>
                  <a:lnTo>
                    <a:pt x="397" y="1596"/>
                  </a:lnTo>
                  <a:lnTo>
                    <a:pt x="359" y="1614"/>
                  </a:lnTo>
                  <a:lnTo>
                    <a:pt x="335" y="1635"/>
                  </a:lnTo>
                  <a:lnTo>
                    <a:pt x="322" y="1648"/>
                  </a:lnTo>
                  <a:lnTo>
                    <a:pt x="309" y="1663"/>
                  </a:lnTo>
                  <a:lnTo>
                    <a:pt x="243" y="1670"/>
                  </a:lnTo>
                  <a:lnTo>
                    <a:pt x="242" y="1658"/>
                  </a:lnTo>
                  <a:lnTo>
                    <a:pt x="243" y="1645"/>
                  </a:lnTo>
                  <a:lnTo>
                    <a:pt x="252" y="1619"/>
                  </a:lnTo>
                  <a:lnTo>
                    <a:pt x="261" y="1604"/>
                  </a:lnTo>
                  <a:lnTo>
                    <a:pt x="275" y="1588"/>
                  </a:lnTo>
                  <a:lnTo>
                    <a:pt x="283" y="1580"/>
                  </a:lnTo>
                  <a:lnTo>
                    <a:pt x="293" y="1571"/>
                  </a:lnTo>
                  <a:lnTo>
                    <a:pt x="305" y="1561"/>
                  </a:lnTo>
                  <a:lnTo>
                    <a:pt x="318" y="1551"/>
                  </a:lnTo>
                  <a:lnTo>
                    <a:pt x="341" y="1541"/>
                  </a:lnTo>
                  <a:lnTo>
                    <a:pt x="368" y="1539"/>
                  </a:lnTo>
                  <a:lnTo>
                    <a:pt x="426" y="1551"/>
                  </a:lnTo>
                  <a:lnTo>
                    <a:pt x="456" y="1559"/>
                  </a:lnTo>
                  <a:lnTo>
                    <a:pt x="486" y="1563"/>
                  </a:lnTo>
                  <a:lnTo>
                    <a:pt x="536" y="1550"/>
                  </a:lnTo>
                  <a:lnTo>
                    <a:pt x="556" y="1534"/>
                  </a:lnTo>
                  <a:lnTo>
                    <a:pt x="567" y="1525"/>
                  </a:lnTo>
                  <a:lnTo>
                    <a:pt x="580" y="1515"/>
                  </a:lnTo>
                  <a:lnTo>
                    <a:pt x="593" y="1503"/>
                  </a:lnTo>
                  <a:lnTo>
                    <a:pt x="606" y="1492"/>
                  </a:lnTo>
                  <a:lnTo>
                    <a:pt x="619" y="1481"/>
                  </a:lnTo>
                  <a:lnTo>
                    <a:pt x="633" y="1470"/>
                  </a:lnTo>
                  <a:lnTo>
                    <a:pt x="646" y="1459"/>
                  </a:lnTo>
                  <a:lnTo>
                    <a:pt x="660" y="1449"/>
                  </a:lnTo>
                  <a:lnTo>
                    <a:pt x="673" y="1439"/>
                  </a:lnTo>
                  <a:lnTo>
                    <a:pt x="687" y="1430"/>
                  </a:lnTo>
                  <a:lnTo>
                    <a:pt x="711" y="1416"/>
                  </a:lnTo>
                  <a:lnTo>
                    <a:pt x="732" y="1407"/>
                  </a:lnTo>
                  <a:lnTo>
                    <a:pt x="793" y="1392"/>
                  </a:lnTo>
                  <a:lnTo>
                    <a:pt x="849" y="1385"/>
                  </a:lnTo>
                  <a:lnTo>
                    <a:pt x="954" y="1371"/>
                  </a:lnTo>
                  <a:lnTo>
                    <a:pt x="1002" y="1356"/>
                  </a:lnTo>
                  <a:lnTo>
                    <a:pt x="1046" y="1329"/>
                  </a:lnTo>
                  <a:lnTo>
                    <a:pt x="1067" y="1310"/>
                  </a:lnTo>
                  <a:lnTo>
                    <a:pt x="1087" y="1285"/>
                  </a:lnTo>
                  <a:lnTo>
                    <a:pt x="1107" y="1256"/>
                  </a:lnTo>
                  <a:lnTo>
                    <a:pt x="1125" y="1222"/>
                  </a:lnTo>
                  <a:lnTo>
                    <a:pt x="1136" y="1199"/>
                  </a:lnTo>
                  <a:lnTo>
                    <a:pt x="1145" y="1178"/>
                  </a:lnTo>
                  <a:lnTo>
                    <a:pt x="1158" y="1139"/>
                  </a:lnTo>
                  <a:lnTo>
                    <a:pt x="1167" y="1083"/>
                  </a:lnTo>
                  <a:lnTo>
                    <a:pt x="1163" y="1063"/>
                  </a:lnTo>
                  <a:lnTo>
                    <a:pt x="1155" y="1048"/>
                  </a:lnTo>
                  <a:lnTo>
                    <a:pt x="1143" y="1037"/>
                  </a:lnTo>
                  <a:lnTo>
                    <a:pt x="1127" y="1030"/>
                  </a:lnTo>
                  <a:lnTo>
                    <a:pt x="1083" y="1025"/>
                  </a:lnTo>
                  <a:lnTo>
                    <a:pt x="1031" y="1028"/>
                  </a:lnTo>
                  <a:lnTo>
                    <a:pt x="971" y="1037"/>
                  </a:lnTo>
                  <a:lnTo>
                    <a:pt x="909" y="1045"/>
                  </a:lnTo>
                  <a:lnTo>
                    <a:pt x="878" y="1042"/>
                  </a:lnTo>
                  <a:lnTo>
                    <a:pt x="860" y="1025"/>
                  </a:lnTo>
                  <a:lnTo>
                    <a:pt x="859" y="1002"/>
                  </a:lnTo>
                  <a:lnTo>
                    <a:pt x="865" y="989"/>
                  </a:lnTo>
                  <a:lnTo>
                    <a:pt x="876" y="976"/>
                  </a:lnTo>
                  <a:lnTo>
                    <a:pt x="892" y="964"/>
                  </a:lnTo>
                  <a:lnTo>
                    <a:pt x="912" y="951"/>
                  </a:lnTo>
                  <a:lnTo>
                    <a:pt x="936" y="937"/>
                  </a:lnTo>
                  <a:lnTo>
                    <a:pt x="964" y="924"/>
                  </a:lnTo>
                  <a:lnTo>
                    <a:pt x="994" y="911"/>
                  </a:lnTo>
                  <a:lnTo>
                    <a:pt x="1027" y="897"/>
                  </a:lnTo>
                  <a:lnTo>
                    <a:pt x="1059" y="883"/>
                  </a:lnTo>
                  <a:lnTo>
                    <a:pt x="1092" y="870"/>
                  </a:lnTo>
                  <a:lnTo>
                    <a:pt x="1125" y="857"/>
                  </a:lnTo>
                  <a:lnTo>
                    <a:pt x="1156" y="843"/>
                  </a:lnTo>
                  <a:lnTo>
                    <a:pt x="1185" y="831"/>
                  </a:lnTo>
                  <a:lnTo>
                    <a:pt x="1210" y="820"/>
                  </a:lnTo>
                  <a:lnTo>
                    <a:pt x="1249" y="801"/>
                  </a:lnTo>
                  <a:lnTo>
                    <a:pt x="1266" y="787"/>
                  </a:lnTo>
                  <a:lnTo>
                    <a:pt x="1271" y="753"/>
                  </a:lnTo>
                  <a:lnTo>
                    <a:pt x="1266" y="723"/>
                  </a:lnTo>
                  <a:lnTo>
                    <a:pt x="1252" y="700"/>
                  </a:lnTo>
                  <a:lnTo>
                    <a:pt x="1243" y="690"/>
                  </a:lnTo>
                  <a:lnTo>
                    <a:pt x="1233" y="682"/>
                  </a:lnTo>
                  <a:lnTo>
                    <a:pt x="1207" y="667"/>
                  </a:lnTo>
                  <a:lnTo>
                    <a:pt x="1178" y="655"/>
                  </a:lnTo>
                  <a:lnTo>
                    <a:pt x="1148" y="646"/>
                  </a:lnTo>
                  <a:lnTo>
                    <a:pt x="1117" y="639"/>
                  </a:lnTo>
                  <a:lnTo>
                    <a:pt x="1018" y="611"/>
                  </a:lnTo>
                  <a:lnTo>
                    <a:pt x="1006" y="591"/>
                  </a:lnTo>
                  <a:lnTo>
                    <a:pt x="1015" y="576"/>
                  </a:lnTo>
                  <a:lnTo>
                    <a:pt x="1024" y="568"/>
                  </a:lnTo>
                  <a:lnTo>
                    <a:pt x="1036" y="558"/>
                  </a:lnTo>
                  <a:lnTo>
                    <a:pt x="1051" y="547"/>
                  </a:lnTo>
                  <a:lnTo>
                    <a:pt x="1067" y="538"/>
                  </a:lnTo>
                  <a:lnTo>
                    <a:pt x="1099" y="521"/>
                  </a:lnTo>
                  <a:lnTo>
                    <a:pt x="1133" y="506"/>
                  </a:lnTo>
                  <a:lnTo>
                    <a:pt x="1166" y="491"/>
                  </a:lnTo>
                  <a:lnTo>
                    <a:pt x="1198" y="475"/>
                  </a:lnTo>
                  <a:lnTo>
                    <a:pt x="1229" y="456"/>
                  </a:lnTo>
                  <a:lnTo>
                    <a:pt x="1243" y="444"/>
                  </a:lnTo>
                  <a:lnTo>
                    <a:pt x="1256" y="431"/>
                  </a:lnTo>
                  <a:lnTo>
                    <a:pt x="1278" y="400"/>
                  </a:lnTo>
                  <a:lnTo>
                    <a:pt x="1247" y="354"/>
                  </a:lnTo>
                  <a:lnTo>
                    <a:pt x="1197" y="344"/>
                  </a:lnTo>
                  <a:lnTo>
                    <a:pt x="1150" y="346"/>
                  </a:lnTo>
                  <a:lnTo>
                    <a:pt x="1101" y="354"/>
                  </a:lnTo>
                  <a:lnTo>
                    <a:pt x="1052" y="362"/>
                  </a:lnTo>
                  <a:lnTo>
                    <a:pt x="1014" y="360"/>
                  </a:lnTo>
                  <a:lnTo>
                    <a:pt x="1003" y="345"/>
                  </a:lnTo>
                  <a:lnTo>
                    <a:pt x="1006" y="333"/>
                  </a:lnTo>
                  <a:lnTo>
                    <a:pt x="1013" y="318"/>
                  </a:lnTo>
                  <a:lnTo>
                    <a:pt x="1023" y="301"/>
                  </a:lnTo>
                  <a:lnTo>
                    <a:pt x="1035" y="281"/>
                  </a:lnTo>
                  <a:lnTo>
                    <a:pt x="1048" y="261"/>
                  </a:lnTo>
                  <a:lnTo>
                    <a:pt x="1062" y="240"/>
                  </a:lnTo>
                  <a:lnTo>
                    <a:pt x="1075" y="217"/>
                  </a:lnTo>
                  <a:lnTo>
                    <a:pt x="1087" y="194"/>
                  </a:lnTo>
                  <a:lnTo>
                    <a:pt x="1102" y="147"/>
                  </a:lnTo>
                  <a:lnTo>
                    <a:pt x="1100" y="102"/>
                  </a:lnTo>
                  <a:lnTo>
                    <a:pt x="1046" y="103"/>
                  </a:lnTo>
                  <a:lnTo>
                    <a:pt x="1016" y="120"/>
                  </a:lnTo>
                  <a:lnTo>
                    <a:pt x="1000" y="135"/>
                  </a:lnTo>
                  <a:lnTo>
                    <a:pt x="983" y="154"/>
                  </a:lnTo>
                  <a:lnTo>
                    <a:pt x="967" y="175"/>
                  </a:lnTo>
                  <a:lnTo>
                    <a:pt x="951" y="199"/>
                  </a:lnTo>
                  <a:lnTo>
                    <a:pt x="936" y="223"/>
                  </a:lnTo>
                  <a:lnTo>
                    <a:pt x="921" y="248"/>
                  </a:lnTo>
                  <a:lnTo>
                    <a:pt x="908" y="273"/>
                  </a:lnTo>
                  <a:lnTo>
                    <a:pt x="895" y="297"/>
                  </a:lnTo>
                  <a:lnTo>
                    <a:pt x="882" y="319"/>
                  </a:lnTo>
                  <a:lnTo>
                    <a:pt x="873" y="339"/>
                  </a:lnTo>
                  <a:lnTo>
                    <a:pt x="859" y="369"/>
                  </a:lnTo>
                  <a:lnTo>
                    <a:pt x="854" y="380"/>
                  </a:lnTo>
                  <a:lnTo>
                    <a:pt x="822" y="364"/>
                  </a:lnTo>
                  <a:lnTo>
                    <a:pt x="809" y="352"/>
                  </a:lnTo>
                  <a:lnTo>
                    <a:pt x="797" y="338"/>
                  </a:lnTo>
                  <a:lnTo>
                    <a:pt x="784" y="323"/>
                  </a:lnTo>
                  <a:lnTo>
                    <a:pt x="769" y="309"/>
                  </a:lnTo>
                  <a:lnTo>
                    <a:pt x="752" y="296"/>
                  </a:lnTo>
                  <a:lnTo>
                    <a:pt x="732" y="284"/>
                  </a:lnTo>
                  <a:lnTo>
                    <a:pt x="710" y="307"/>
                  </a:lnTo>
                  <a:lnTo>
                    <a:pt x="692" y="336"/>
                  </a:lnTo>
                  <a:lnTo>
                    <a:pt x="667" y="417"/>
                  </a:lnTo>
                  <a:lnTo>
                    <a:pt x="655" y="519"/>
                  </a:lnTo>
                  <a:lnTo>
                    <a:pt x="652" y="636"/>
                  </a:lnTo>
                  <a:lnTo>
                    <a:pt x="619" y="675"/>
                  </a:lnTo>
                  <a:lnTo>
                    <a:pt x="587" y="675"/>
                  </a:lnTo>
                  <a:lnTo>
                    <a:pt x="560" y="663"/>
                  </a:lnTo>
                  <a:lnTo>
                    <a:pt x="537" y="644"/>
                  </a:lnTo>
                  <a:lnTo>
                    <a:pt x="517" y="620"/>
                  </a:lnTo>
                  <a:lnTo>
                    <a:pt x="497" y="594"/>
                  </a:lnTo>
                  <a:lnTo>
                    <a:pt x="486" y="582"/>
                  </a:lnTo>
                  <a:lnTo>
                    <a:pt x="476" y="570"/>
                  </a:lnTo>
                  <a:lnTo>
                    <a:pt x="464" y="560"/>
                  </a:lnTo>
                  <a:lnTo>
                    <a:pt x="451" y="551"/>
                  </a:lnTo>
                  <a:lnTo>
                    <a:pt x="424" y="539"/>
                  </a:lnTo>
                  <a:lnTo>
                    <a:pt x="400" y="538"/>
                  </a:lnTo>
                  <a:lnTo>
                    <a:pt x="381" y="547"/>
                  </a:lnTo>
                  <a:lnTo>
                    <a:pt x="360" y="588"/>
                  </a:lnTo>
                  <a:lnTo>
                    <a:pt x="354" y="654"/>
                  </a:lnTo>
                  <a:lnTo>
                    <a:pt x="358" y="735"/>
                  </a:lnTo>
                  <a:lnTo>
                    <a:pt x="366" y="822"/>
                  </a:lnTo>
                  <a:lnTo>
                    <a:pt x="373" y="906"/>
                  </a:lnTo>
                  <a:lnTo>
                    <a:pt x="372" y="978"/>
                  </a:lnTo>
                  <a:lnTo>
                    <a:pt x="367" y="1005"/>
                  </a:lnTo>
                  <a:lnTo>
                    <a:pt x="358" y="1027"/>
                  </a:lnTo>
                  <a:lnTo>
                    <a:pt x="351" y="1035"/>
                  </a:lnTo>
                  <a:lnTo>
                    <a:pt x="343" y="1040"/>
                  </a:lnTo>
                  <a:lnTo>
                    <a:pt x="326" y="1045"/>
                  </a:lnTo>
                  <a:lnTo>
                    <a:pt x="283" y="1036"/>
                  </a:lnTo>
                  <a:lnTo>
                    <a:pt x="259" y="1025"/>
                  </a:lnTo>
                  <a:lnTo>
                    <a:pt x="232" y="1012"/>
                  </a:lnTo>
                  <a:lnTo>
                    <a:pt x="206" y="997"/>
                  </a:lnTo>
                  <a:lnTo>
                    <a:pt x="181" y="984"/>
                  </a:lnTo>
                  <a:lnTo>
                    <a:pt x="156" y="972"/>
                  </a:lnTo>
                  <a:lnTo>
                    <a:pt x="132" y="965"/>
                  </a:lnTo>
                  <a:lnTo>
                    <a:pt x="93" y="967"/>
                  </a:lnTo>
                  <a:lnTo>
                    <a:pt x="79" y="980"/>
                  </a:lnTo>
                  <a:lnTo>
                    <a:pt x="69" y="1003"/>
                  </a:lnTo>
                  <a:lnTo>
                    <a:pt x="64" y="1085"/>
                  </a:lnTo>
                  <a:lnTo>
                    <a:pt x="68" y="1119"/>
                  </a:lnTo>
                  <a:lnTo>
                    <a:pt x="78" y="1148"/>
                  </a:lnTo>
                  <a:lnTo>
                    <a:pt x="91" y="1172"/>
                  </a:lnTo>
                  <a:lnTo>
                    <a:pt x="106" y="1193"/>
                  </a:lnTo>
                  <a:lnTo>
                    <a:pt x="115" y="1202"/>
                  </a:lnTo>
                  <a:lnTo>
                    <a:pt x="125" y="1210"/>
                  </a:lnTo>
                  <a:lnTo>
                    <a:pt x="145" y="1225"/>
                  </a:lnTo>
                  <a:lnTo>
                    <a:pt x="166" y="1239"/>
                  </a:lnTo>
                  <a:lnTo>
                    <a:pt x="186" y="1252"/>
                  </a:lnTo>
                  <a:lnTo>
                    <a:pt x="206" y="1265"/>
                  </a:lnTo>
                  <a:lnTo>
                    <a:pt x="224" y="1280"/>
                  </a:lnTo>
                  <a:lnTo>
                    <a:pt x="254" y="1317"/>
                  </a:lnTo>
                  <a:lnTo>
                    <a:pt x="269" y="1367"/>
                  </a:lnTo>
                  <a:lnTo>
                    <a:pt x="269" y="1383"/>
                  </a:lnTo>
                  <a:lnTo>
                    <a:pt x="269" y="1401"/>
                  </a:lnTo>
                  <a:lnTo>
                    <a:pt x="263" y="1440"/>
                  </a:lnTo>
                  <a:lnTo>
                    <a:pt x="279" y="1423"/>
                  </a:lnTo>
                  <a:lnTo>
                    <a:pt x="297" y="1406"/>
                  </a:lnTo>
                  <a:lnTo>
                    <a:pt x="314" y="1387"/>
                  </a:lnTo>
                  <a:lnTo>
                    <a:pt x="333" y="1368"/>
                  </a:lnTo>
                  <a:lnTo>
                    <a:pt x="342" y="1359"/>
                  </a:lnTo>
                  <a:lnTo>
                    <a:pt x="352" y="1349"/>
                  </a:lnTo>
                  <a:lnTo>
                    <a:pt x="362" y="1339"/>
                  </a:lnTo>
                  <a:lnTo>
                    <a:pt x="372" y="1329"/>
                  </a:lnTo>
                  <a:lnTo>
                    <a:pt x="382" y="1319"/>
                  </a:lnTo>
                  <a:lnTo>
                    <a:pt x="392" y="1308"/>
                  </a:lnTo>
                  <a:lnTo>
                    <a:pt x="402" y="1297"/>
                  </a:lnTo>
                  <a:lnTo>
                    <a:pt x="412" y="1285"/>
                  </a:lnTo>
                  <a:lnTo>
                    <a:pt x="422" y="1275"/>
                  </a:lnTo>
                  <a:lnTo>
                    <a:pt x="431" y="1265"/>
                  </a:lnTo>
                  <a:lnTo>
                    <a:pt x="447" y="1246"/>
                  </a:lnTo>
                  <a:lnTo>
                    <a:pt x="462" y="1228"/>
                  </a:lnTo>
                  <a:lnTo>
                    <a:pt x="474" y="1211"/>
                  </a:lnTo>
                  <a:lnTo>
                    <a:pt x="484" y="1195"/>
                  </a:lnTo>
                  <a:lnTo>
                    <a:pt x="493" y="1180"/>
                  </a:lnTo>
                  <a:lnTo>
                    <a:pt x="508" y="1147"/>
                  </a:lnTo>
                  <a:lnTo>
                    <a:pt x="529" y="1079"/>
                  </a:lnTo>
                  <a:lnTo>
                    <a:pt x="538" y="1036"/>
                  </a:lnTo>
                  <a:lnTo>
                    <a:pt x="548" y="986"/>
                  </a:lnTo>
                  <a:lnTo>
                    <a:pt x="560" y="939"/>
                  </a:lnTo>
                  <a:lnTo>
                    <a:pt x="567" y="917"/>
                  </a:lnTo>
                  <a:lnTo>
                    <a:pt x="576" y="896"/>
                  </a:lnTo>
                  <a:lnTo>
                    <a:pt x="584" y="875"/>
                  </a:lnTo>
                  <a:lnTo>
                    <a:pt x="593" y="854"/>
                  </a:lnTo>
                  <a:lnTo>
                    <a:pt x="603" y="833"/>
                  </a:lnTo>
                  <a:lnTo>
                    <a:pt x="613" y="814"/>
                  </a:lnTo>
                  <a:lnTo>
                    <a:pt x="625" y="795"/>
                  </a:lnTo>
                  <a:lnTo>
                    <a:pt x="636" y="776"/>
                  </a:lnTo>
                  <a:lnTo>
                    <a:pt x="648" y="758"/>
                  </a:lnTo>
                  <a:lnTo>
                    <a:pt x="661" y="740"/>
                  </a:lnTo>
                  <a:lnTo>
                    <a:pt x="674" y="722"/>
                  </a:lnTo>
                  <a:lnTo>
                    <a:pt x="688" y="705"/>
                  </a:lnTo>
                  <a:lnTo>
                    <a:pt x="702" y="688"/>
                  </a:lnTo>
                  <a:lnTo>
                    <a:pt x="716" y="671"/>
                  </a:lnTo>
                  <a:lnTo>
                    <a:pt x="731" y="655"/>
                  </a:lnTo>
                  <a:lnTo>
                    <a:pt x="746" y="639"/>
                  </a:lnTo>
                  <a:lnTo>
                    <a:pt x="761" y="622"/>
                  </a:lnTo>
                  <a:lnTo>
                    <a:pt x="776" y="606"/>
                  </a:lnTo>
                  <a:lnTo>
                    <a:pt x="793" y="590"/>
                  </a:lnTo>
                  <a:lnTo>
                    <a:pt x="809" y="574"/>
                  </a:lnTo>
                  <a:lnTo>
                    <a:pt x="825" y="559"/>
                  </a:lnTo>
                  <a:lnTo>
                    <a:pt x="841" y="543"/>
                  </a:lnTo>
                  <a:lnTo>
                    <a:pt x="857" y="528"/>
                  </a:lnTo>
                  <a:lnTo>
                    <a:pt x="873" y="512"/>
                  </a:lnTo>
                  <a:lnTo>
                    <a:pt x="889" y="496"/>
                  </a:lnTo>
                  <a:lnTo>
                    <a:pt x="907" y="481"/>
                  </a:lnTo>
                  <a:lnTo>
                    <a:pt x="923" y="465"/>
                  </a:lnTo>
                  <a:lnTo>
                    <a:pt x="939" y="449"/>
                  </a:lnTo>
                  <a:lnTo>
                    <a:pt x="956" y="434"/>
                  </a:lnTo>
                  <a:lnTo>
                    <a:pt x="972" y="418"/>
                  </a:lnTo>
                  <a:lnTo>
                    <a:pt x="991" y="437"/>
                  </a:lnTo>
                  <a:lnTo>
                    <a:pt x="980" y="447"/>
                  </a:lnTo>
                  <a:lnTo>
                    <a:pt x="970" y="457"/>
                  </a:lnTo>
                  <a:lnTo>
                    <a:pt x="961" y="467"/>
                  </a:lnTo>
                  <a:lnTo>
                    <a:pt x="951" y="477"/>
                  </a:lnTo>
                  <a:lnTo>
                    <a:pt x="942" y="487"/>
                  </a:lnTo>
                  <a:lnTo>
                    <a:pt x="932" y="497"/>
                  </a:lnTo>
                  <a:lnTo>
                    <a:pt x="923" y="507"/>
                  </a:lnTo>
                  <a:lnTo>
                    <a:pt x="915" y="518"/>
                  </a:lnTo>
                  <a:lnTo>
                    <a:pt x="898" y="537"/>
                  </a:lnTo>
                  <a:lnTo>
                    <a:pt x="881" y="556"/>
                  </a:lnTo>
                  <a:lnTo>
                    <a:pt x="865" y="575"/>
                  </a:lnTo>
                  <a:lnTo>
                    <a:pt x="851" y="593"/>
                  </a:lnTo>
                  <a:lnTo>
                    <a:pt x="837" y="611"/>
                  </a:lnTo>
                  <a:lnTo>
                    <a:pt x="824" y="630"/>
                  </a:lnTo>
                  <a:lnTo>
                    <a:pt x="811" y="647"/>
                  </a:lnTo>
                  <a:lnTo>
                    <a:pt x="799" y="664"/>
                  </a:lnTo>
                  <a:lnTo>
                    <a:pt x="788" y="681"/>
                  </a:lnTo>
                  <a:lnTo>
                    <a:pt x="776" y="698"/>
                  </a:lnTo>
                  <a:lnTo>
                    <a:pt x="766" y="714"/>
                  </a:lnTo>
                  <a:lnTo>
                    <a:pt x="756" y="730"/>
                  </a:lnTo>
                  <a:lnTo>
                    <a:pt x="739" y="763"/>
                  </a:lnTo>
                  <a:lnTo>
                    <a:pt x="723" y="794"/>
                  </a:lnTo>
                  <a:lnTo>
                    <a:pt x="709" y="824"/>
                  </a:lnTo>
                  <a:lnTo>
                    <a:pt x="696" y="854"/>
                  </a:lnTo>
                  <a:lnTo>
                    <a:pt x="685" y="882"/>
                  </a:lnTo>
                  <a:lnTo>
                    <a:pt x="674" y="909"/>
                  </a:lnTo>
                  <a:lnTo>
                    <a:pt x="665" y="936"/>
                  </a:lnTo>
                  <a:lnTo>
                    <a:pt x="657" y="963"/>
                  </a:lnTo>
                  <a:lnTo>
                    <a:pt x="642" y="1014"/>
                  </a:lnTo>
                  <a:lnTo>
                    <a:pt x="629" y="1063"/>
                  </a:lnTo>
                  <a:lnTo>
                    <a:pt x="621" y="1088"/>
                  </a:lnTo>
                  <a:lnTo>
                    <a:pt x="614" y="1112"/>
                  </a:lnTo>
                  <a:lnTo>
                    <a:pt x="606" y="1136"/>
                  </a:lnTo>
                  <a:lnTo>
                    <a:pt x="597" y="1159"/>
                  </a:lnTo>
                  <a:lnTo>
                    <a:pt x="588" y="1183"/>
                  </a:lnTo>
                  <a:lnTo>
                    <a:pt x="577" y="1206"/>
                  </a:lnTo>
                  <a:lnTo>
                    <a:pt x="564" y="1229"/>
                  </a:lnTo>
                  <a:lnTo>
                    <a:pt x="551" y="1253"/>
                  </a:lnTo>
                  <a:lnTo>
                    <a:pt x="536" y="1276"/>
                  </a:lnTo>
                  <a:lnTo>
                    <a:pt x="519" y="1300"/>
                  </a:lnTo>
                  <a:lnTo>
                    <a:pt x="500" y="1323"/>
                  </a:lnTo>
                  <a:lnTo>
                    <a:pt x="489" y="1335"/>
                  </a:lnTo>
                  <a:lnTo>
                    <a:pt x="479" y="1347"/>
                  </a:lnTo>
                  <a:lnTo>
                    <a:pt x="463" y="1363"/>
                  </a:lnTo>
                  <a:lnTo>
                    <a:pt x="446" y="1379"/>
                  </a:lnTo>
                  <a:lnTo>
                    <a:pt x="430" y="1395"/>
                  </a:lnTo>
                  <a:lnTo>
                    <a:pt x="414" y="1411"/>
                  </a:lnTo>
                  <a:lnTo>
                    <a:pt x="398" y="1425"/>
                  </a:lnTo>
                  <a:lnTo>
                    <a:pt x="381" y="1439"/>
                  </a:lnTo>
                  <a:lnTo>
                    <a:pt x="365" y="1453"/>
                  </a:lnTo>
                  <a:lnTo>
                    <a:pt x="348" y="1467"/>
                  </a:lnTo>
                  <a:lnTo>
                    <a:pt x="332" y="1481"/>
                  </a:lnTo>
                  <a:lnTo>
                    <a:pt x="317" y="1495"/>
                  </a:lnTo>
                  <a:lnTo>
                    <a:pt x="301" y="1510"/>
                  </a:lnTo>
                  <a:lnTo>
                    <a:pt x="286" y="1524"/>
                  </a:lnTo>
                  <a:lnTo>
                    <a:pt x="271" y="1537"/>
                  </a:lnTo>
                  <a:lnTo>
                    <a:pt x="256" y="1551"/>
                  </a:lnTo>
                  <a:lnTo>
                    <a:pt x="241" y="1566"/>
                  </a:lnTo>
                  <a:lnTo>
                    <a:pt x="227" y="1580"/>
                  </a:lnTo>
                  <a:lnTo>
                    <a:pt x="214" y="1595"/>
                  </a:lnTo>
                  <a:lnTo>
                    <a:pt x="201" y="1610"/>
                  </a:lnTo>
                  <a:lnTo>
                    <a:pt x="189" y="1627"/>
                  </a:lnTo>
                  <a:lnTo>
                    <a:pt x="177" y="1643"/>
                  </a:lnTo>
                  <a:lnTo>
                    <a:pt x="166" y="1659"/>
                  </a:lnTo>
                  <a:lnTo>
                    <a:pt x="156" y="1677"/>
                  </a:lnTo>
                  <a:lnTo>
                    <a:pt x="137" y="1713"/>
                  </a:lnTo>
                  <a:lnTo>
                    <a:pt x="123" y="1754"/>
                  </a:lnTo>
                  <a:lnTo>
                    <a:pt x="112" y="1797"/>
                  </a:lnTo>
                  <a:lnTo>
                    <a:pt x="103" y="1896"/>
                  </a:lnTo>
                  <a:lnTo>
                    <a:pt x="76" y="1896"/>
                  </a:lnTo>
                  <a:lnTo>
                    <a:pt x="83" y="1777"/>
                  </a:lnTo>
                  <a:lnTo>
                    <a:pt x="91" y="1726"/>
                  </a:lnTo>
                  <a:lnTo>
                    <a:pt x="103" y="1680"/>
                  </a:lnTo>
                  <a:lnTo>
                    <a:pt x="110" y="1659"/>
                  </a:lnTo>
                  <a:lnTo>
                    <a:pt x="118" y="1639"/>
                  </a:lnTo>
                  <a:lnTo>
                    <a:pt x="126" y="1620"/>
                  </a:lnTo>
                  <a:lnTo>
                    <a:pt x="136" y="1601"/>
                  </a:lnTo>
                  <a:lnTo>
                    <a:pt x="147" y="1583"/>
                  </a:lnTo>
                  <a:lnTo>
                    <a:pt x="158" y="1565"/>
                  </a:lnTo>
                  <a:lnTo>
                    <a:pt x="169" y="1549"/>
                  </a:lnTo>
                  <a:lnTo>
                    <a:pt x="181" y="15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4632" name="Freeform 20"/>
            <p:cNvSpPr>
              <a:spLocks/>
            </p:cNvSpPr>
            <p:nvPr/>
          </p:nvSpPr>
          <p:spPr bwMode="auto">
            <a:xfrm>
              <a:off x="469" y="2405"/>
              <a:ext cx="592" cy="986"/>
            </a:xfrm>
            <a:custGeom>
              <a:avLst/>
              <a:gdLst>
                <a:gd name="T0" fmla="*/ 262 w 1185"/>
                <a:gd name="T1" fmla="*/ 79 h 1971"/>
                <a:gd name="T2" fmla="*/ 277 w 1185"/>
                <a:gd name="T3" fmla="*/ 159 h 1971"/>
                <a:gd name="T4" fmla="*/ 289 w 1185"/>
                <a:gd name="T5" fmla="*/ 198 h 1971"/>
                <a:gd name="T6" fmla="*/ 304 w 1185"/>
                <a:gd name="T7" fmla="*/ 236 h 1971"/>
                <a:gd name="T8" fmla="*/ 321 w 1185"/>
                <a:gd name="T9" fmla="*/ 274 h 1971"/>
                <a:gd name="T10" fmla="*/ 340 w 1185"/>
                <a:gd name="T11" fmla="*/ 310 h 1971"/>
                <a:gd name="T12" fmla="*/ 361 w 1185"/>
                <a:gd name="T13" fmla="*/ 345 h 1971"/>
                <a:gd name="T14" fmla="*/ 384 w 1185"/>
                <a:gd name="T15" fmla="*/ 377 h 1971"/>
                <a:gd name="T16" fmla="*/ 405 w 1185"/>
                <a:gd name="T17" fmla="*/ 389 h 1971"/>
                <a:gd name="T18" fmla="*/ 423 w 1185"/>
                <a:gd name="T19" fmla="*/ 368 h 1971"/>
                <a:gd name="T20" fmla="*/ 444 w 1185"/>
                <a:gd name="T21" fmla="*/ 348 h 1971"/>
                <a:gd name="T22" fmla="*/ 465 w 1185"/>
                <a:gd name="T23" fmla="*/ 331 h 1971"/>
                <a:gd name="T24" fmla="*/ 489 w 1185"/>
                <a:gd name="T25" fmla="*/ 316 h 1971"/>
                <a:gd name="T26" fmla="*/ 513 w 1185"/>
                <a:gd name="T27" fmla="*/ 301 h 1971"/>
                <a:gd name="T28" fmla="*/ 511 w 1185"/>
                <a:gd name="T29" fmla="*/ 328 h 1971"/>
                <a:gd name="T30" fmla="*/ 479 w 1185"/>
                <a:gd name="T31" fmla="*/ 350 h 1971"/>
                <a:gd name="T32" fmla="*/ 462 w 1185"/>
                <a:gd name="T33" fmla="*/ 367 h 1971"/>
                <a:gd name="T34" fmla="*/ 434 w 1185"/>
                <a:gd name="T35" fmla="*/ 405 h 1971"/>
                <a:gd name="T36" fmla="*/ 415 w 1185"/>
                <a:gd name="T37" fmla="*/ 449 h 1971"/>
                <a:gd name="T38" fmla="*/ 408 w 1185"/>
                <a:gd name="T39" fmla="*/ 538 h 1971"/>
                <a:gd name="T40" fmla="*/ 419 w 1185"/>
                <a:gd name="T41" fmla="*/ 576 h 1971"/>
                <a:gd name="T42" fmla="*/ 438 w 1185"/>
                <a:gd name="T43" fmla="*/ 612 h 1971"/>
                <a:gd name="T44" fmla="*/ 461 w 1185"/>
                <a:gd name="T45" fmla="*/ 648 h 1971"/>
                <a:gd name="T46" fmla="*/ 488 w 1185"/>
                <a:gd name="T47" fmla="*/ 685 h 1971"/>
                <a:gd name="T48" fmla="*/ 515 w 1185"/>
                <a:gd name="T49" fmla="*/ 723 h 1971"/>
                <a:gd name="T50" fmla="*/ 541 w 1185"/>
                <a:gd name="T51" fmla="*/ 763 h 1971"/>
                <a:gd name="T52" fmla="*/ 558 w 1185"/>
                <a:gd name="T53" fmla="*/ 791 h 1971"/>
                <a:gd name="T54" fmla="*/ 577 w 1185"/>
                <a:gd name="T55" fmla="*/ 837 h 1971"/>
                <a:gd name="T56" fmla="*/ 592 w 1185"/>
                <a:gd name="T57" fmla="*/ 925 h 1971"/>
                <a:gd name="T58" fmla="*/ 586 w 1185"/>
                <a:gd name="T59" fmla="*/ 982 h 1971"/>
                <a:gd name="T60" fmla="*/ 566 w 1185"/>
                <a:gd name="T61" fmla="*/ 979 h 1971"/>
                <a:gd name="T62" fmla="*/ 548 w 1185"/>
                <a:gd name="T63" fmla="*/ 957 h 1971"/>
                <a:gd name="T64" fmla="*/ 531 w 1185"/>
                <a:gd name="T65" fmla="*/ 929 h 1971"/>
                <a:gd name="T66" fmla="*/ 514 w 1185"/>
                <a:gd name="T67" fmla="*/ 880 h 1971"/>
                <a:gd name="T68" fmla="*/ 495 w 1185"/>
                <a:gd name="T69" fmla="*/ 824 h 1971"/>
                <a:gd name="T70" fmla="*/ 482 w 1185"/>
                <a:gd name="T71" fmla="*/ 796 h 1971"/>
                <a:gd name="T72" fmla="*/ 469 w 1185"/>
                <a:gd name="T73" fmla="*/ 769 h 1971"/>
                <a:gd name="T74" fmla="*/ 455 w 1185"/>
                <a:gd name="T75" fmla="*/ 742 h 1971"/>
                <a:gd name="T76" fmla="*/ 440 w 1185"/>
                <a:gd name="T77" fmla="*/ 715 h 1971"/>
                <a:gd name="T78" fmla="*/ 425 w 1185"/>
                <a:gd name="T79" fmla="*/ 688 h 1971"/>
                <a:gd name="T80" fmla="*/ 411 w 1185"/>
                <a:gd name="T81" fmla="*/ 661 h 1971"/>
                <a:gd name="T82" fmla="*/ 395 w 1185"/>
                <a:gd name="T83" fmla="*/ 624 h 1971"/>
                <a:gd name="T84" fmla="*/ 343 w 1185"/>
                <a:gd name="T85" fmla="*/ 604 h 1971"/>
                <a:gd name="T86" fmla="*/ 144 w 1185"/>
                <a:gd name="T87" fmla="*/ 618 h 1971"/>
                <a:gd name="T88" fmla="*/ 79 w 1185"/>
                <a:gd name="T89" fmla="*/ 641 h 1971"/>
                <a:gd name="T90" fmla="*/ 36 w 1185"/>
                <a:gd name="T91" fmla="*/ 665 h 1971"/>
                <a:gd name="T92" fmla="*/ 8 w 1185"/>
                <a:gd name="T93" fmla="*/ 684 h 1971"/>
                <a:gd name="T94" fmla="*/ 20 w 1185"/>
                <a:gd name="T95" fmla="*/ 659 h 1971"/>
                <a:gd name="T96" fmla="*/ 52 w 1185"/>
                <a:gd name="T97" fmla="*/ 639 h 1971"/>
                <a:gd name="T98" fmla="*/ 85 w 1185"/>
                <a:gd name="T99" fmla="*/ 621 h 1971"/>
                <a:gd name="T100" fmla="*/ 120 w 1185"/>
                <a:gd name="T101" fmla="*/ 605 h 1971"/>
                <a:gd name="T102" fmla="*/ 154 w 1185"/>
                <a:gd name="T103" fmla="*/ 590 h 1971"/>
                <a:gd name="T104" fmla="*/ 227 w 1185"/>
                <a:gd name="T105" fmla="*/ 569 h 1971"/>
                <a:gd name="T106" fmla="*/ 326 w 1185"/>
                <a:gd name="T107" fmla="*/ 560 h 1971"/>
                <a:gd name="T108" fmla="*/ 369 w 1185"/>
                <a:gd name="T109" fmla="*/ 499 h 1971"/>
                <a:gd name="T110" fmla="*/ 381 w 1185"/>
                <a:gd name="T111" fmla="*/ 434 h 1971"/>
                <a:gd name="T112" fmla="*/ 348 w 1185"/>
                <a:gd name="T113" fmla="*/ 406 h 1971"/>
                <a:gd name="T114" fmla="*/ 326 w 1185"/>
                <a:gd name="T115" fmla="*/ 374 h 1971"/>
                <a:gd name="T116" fmla="*/ 307 w 1185"/>
                <a:gd name="T117" fmla="*/ 333 h 1971"/>
                <a:gd name="T118" fmla="*/ 290 w 1185"/>
                <a:gd name="T119" fmla="*/ 286 h 1971"/>
                <a:gd name="T120" fmla="*/ 276 w 1185"/>
                <a:gd name="T121" fmla="*/ 236 h 1971"/>
                <a:gd name="T122" fmla="*/ 256 w 1185"/>
                <a:gd name="T123" fmla="*/ 133 h 1971"/>
                <a:gd name="T124" fmla="*/ 248 w 1185"/>
                <a:gd name="T125" fmla="*/ 0 h 19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85"/>
                <a:gd name="T190" fmla="*/ 0 h 1971"/>
                <a:gd name="T191" fmla="*/ 1185 w 1185"/>
                <a:gd name="T192" fmla="*/ 1971 h 19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85" h="1971">
                  <a:moveTo>
                    <a:pt x="523" y="3"/>
                  </a:moveTo>
                  <a:lnTo>
                    <a:pt x="520" y="106"/>
                  </a:lnTo>
                  <a:lnTo>
                    <a:pt x="524" y="158"/>
                  </a:lnTo>
                  <a:lnTo>
                    <a:pt x="531" y="211"/>
                  </a:lnTo>
                  <a:lnTo>
                    <a:pt x="541" y="263"/>
                  </a:lnTo>
                  <a:lnTo>
                    <a:pt x="555" y="317"/>
                  </a:lnTo>
                  <a:lnTo>
                    <a:pt x="562" y="343"/>
                  </a:lnTo>
                  <a:lnTo>
                    <a:pt x="570" y="369"/>
                  </a:lnTo>
                  <a:lnTo>
                    <a:pt x="579" y="396"/>
                  </a:lnTo>
                  <a:lnTo>
                    <a:pt x="588" y="421"/>
                  </a:lnTo>
                  <a:lnTo>
                    <a:pt x="598" y="447"/>
                  </a:lnTo>
                  <a:lnTo>
                    <a:pt x="608" y="472"/>
                  </a:lnTo>
                  <a:lnTo>
                    <a:pt x="619" y="497"/>
                  </a:lnTo>
                  <a:lnTo>
                    <a:pt x="630" y="523"/>
                  </a:lnTo>
                  <a:lnTo>
                    <a:pt x="642" y="548"/>
                  </a:lnTo>
                  <a:lnTo>
                    <a:pt x="654" y="572"/>
                  </a:lnTo>
                  <a:lnTo>
                    <a:pt x="668" y="596"/>
                  </a:lnTo>
                  <a:lnTo>
                    <a:pt x="681" y="620"/>
                  </a:lnTo>
                  <a:lnTo>
                    <a:pt x="695" y="644"/>
                  </a:lnTo>
                  <a:lnTo>
                    <a:pt x="709" y="666"/>
                  </a:lnTo>
                  <a:lnTo>
                    <a:pt x="723" y="689"/>
                  </a:lnTo>
                  <a:lnTo>
                    <a:pt x="738" y="711"/>
                  </a:lnTo>
                  <a:lnTo>
                    <a:pt x="753" y="733"/>
                  </a:lnTo>
                  <a:lnTo>
                    <a:pt x="769" y="754"/>
                  </a:lnTo>
                  <a:lnTo>
                    <a:pt x="785" y="774"/>
                  </a:lnTo>
                  <a:lnTo>
                    <a:pt x="801" y="794"/>
                  </a:lnTo>
                  <a:lnTo>
                    <a:pt x="811" y="778"/>
                  </a:lnTo>
                  <a:lnTo>
                    <a:pt x="822" y="764"/>
                  </a:lnTo>
                  <a:lnTo>
                    <a:pt x="834" y="749"/>
                  </a:lnTo>
                  <a:lnTo>
                    <a:pt x="847" y="736"/>
                  </a:lnTo>
                  <a:lnTo>
                    <a:pt x="859" y="722"/>
                  </a:lnTo>
                  <a:lnTo>
                    <a:pt x="873" y="709"/>
                  </a:lnTo>
                  <a:lnTo>
                    <a:pt x="888" y="696"/>
                  </a:lnTo>
                  <a:lnTo>
                    <a:pt x="902" y="684"/>
                  </a:lnTo>
                  <a:lnTo>
                    <a:pt x="916" y="673"/>
                  </a:lnTo>
                  <a:lnTo>
                    <a:pt x="931" y="662"/>
                  </a:lnTo>
                  <a:lnTo>
                    <a:pt x="946" y="651"/>
                  </a:lnTo>
                  <a:lnTo>
                    <a:pt x="962" y="641"/>
                  </a:lnTo>
                  <a:lnTo>
                    <a:pt x="978" y="631"/>
                  </a:lnTo>
                  <a:lnTo>
                    <a:pt x="994" y="621"/>
                  </a:lnTo>
                  <a:lnTo>
                    <a:pt x="1010" y="612"/>
                  </a:lnTo>
                  <a:lnTo>
                    <a:pt x="1027" y="602"/>
                  </a:lnTo>
                  <a:lnTo>
                    <a:pt x="1080" y="630"/>
                  </a:lnTo>
                  <a:lnTo>
                    <a:pt x="1051" y="641"/>
                  </a:lnTo>
                  <a:lnTo>
                    <a:pt x="1023" y="655"/>
                  </a:lnTo>
                  <a:lnTo>
                    <a:pt x="997" y="671"/>
                  </a:lnTo>
                  <a:lnTo>
                    <a:pt x="971" y="690"/>
                  </a:lnTo>
                  <a:lnTo>
                    <a:pt x="959" y="700"/>
                  </a:lnTo>
                  <a:lnTo>
                    <a:pt x="947" y="710"/>
                  </a:lnTo>
                  <a:lnTo>
                    <a:pt x="936" y="722"/>
                  </a:lnTo>
                  <a:lnTo>
                    <a:pt x="925" y="734"/>
                  </a:lnTo>
                  <a:lnTo>
                    <a:pt x="905" y="758"/>
                  </a:lnTo>
                  <a:lnTo>
                    <a:pt x="886" y="783"/>
                  </a:lnTo>
                  <a:lnTo>
                    <a:pt x="869" y="810"/>
                  </a:lnTo>
                  <a:lnTo>
                    <a:pt x="854" y="840"/>
                  </a:lnTo>
                  <a:lnTo>
                    <a:pt x="841" y="869"/>
                  </a:lnTo>
                  <a:lnTo>
                    <a:pt x="831" y="898"/>
                  </a:lnTo>
                  <a:lnTo>
                    <a:pt x="816" y="960"/>
                  </a:lnTo>
                  <a:lnTo>
                    <a:pt x="811" y="1022"/>
                  </a:lnTo>
                  <a:lnTo>
                    <a:pt x="816" y="1076"/>
                  </a:lnTo>
                  <a:lnTo>
                    <a:pt x="821" y="1101"/>
                  </a:lnTo>
                  <a:lnTo>
                    <a:pt x="829" y="1126"/>
                  </a:lnTo>
                  <a:lnTo>
                    <a:pt x="838" y="1151"/>
                  </a:lnTo>
                  <a:lnTo>
                    <a:pt x="849" y="1176"/>
                  </a:lnTo>
                  <a:lnTo>
                    <a:pt x="861" y="1200"/>
                  </a:lnTo>
                  <a:lnTo>
                    <a:pt x="876" y="1224"/>
                  </a:lnTo>
                  <a:lnTo>
                    <a:pt x="890" y="1248"/>
                  </a:lnTo>
                  <a:lnTo>
                    <a:pt x="906" y="1272"/>
                  </a:lnTo>
                  <a:lnTo>
                    <a:pt x="923" y="1296"/>
                  </a:lnTo>
                  <a:lnTo>
                    <a:pt x="940" y="1320"/>
                  </a:lnTo>
                  <a:lnTo>
                    <a:pt x="957" y="1344"/>
                  </a:lnTo>
                  <a:lnTo>
                    <a:pt x="976" y="1369"/>
                  </a:lnTo>
                  <a:lnTo>
                    <a:pt x="995" y="1394"/>
                  </a:lnTo>
                  <a:lnTo>
                    <a:pt x="1013" y="1419"/>
                  </a:lnTo>
                  <a:lnTo>
                    <a:pt x="1031" y="1445"/>
                  </a:lnTo>
                  <a:lnTo>
                    <a:pt x="1049" y="1470"/>
                  </a:lnTo>
                  <a:lnTo>
                    <a:pt x="1066" y="1498"/>
                  </a:lnTo>
                  <a:lnTo>
                    <a:pt x="1083" y="1525"/>
                  </a:lnTo>
                  <a:lnTo>
                    <a:pt x="1092" y="1539"/>
                  </a:lnTo>
                  <a:lnTo>
                    <a:pt x="1100" y="1553"/>
                  </a:lnTo>
                  <a:lnTo>
                    <a:pt x="1116" y="1581"/>
                  </a:lnTo>
                  <a:lnTo>
                    <a:pt x="1130" y="1612"/>
                  </a:lnTo>
                  <a:lnTo>
                    <a:pt x="1143" y="1642"/>
                  </a:lnTo>
                  <a:lnTo>
                    <a:pt x="1154" y="1674"/>
                  </a:lnTo>
                  <a:lnTo>
                    <a:pt x="1164" y="1706"/>
                  </a:lnTo>
                  <a:lnTo>
                    <a:pt x="1179" y="1776"/>
                  </a:lnTo>
                  <a:lnTo>
                    <a:pt x="1185" y="1850"/>
                  </a:lnTo>
                  <a:lnTo>
                    <a:pt x="1182" y="1929"/>
                  </a:lnTo>
                  <a:lnTo>
                    <a:pt x="1179" y="1950"/>
                  </a:lnTo>
                  <a:lnTo>
                    <a:pt x="1173" y="1963"/>
                  </a:lnTo>
                  <a:lnTo>
                    <a:pt x="1165" y="1970"/>
                  </a:lnTo>
                  <a:lnTo>
                    <a:pt x="1156" y="1971"/>
                  </a:lnTo>
                  <a:lnTo>
                    <a:pt x="1133" y="1958"/>
                  </a:lnTo>
                  <a:lnTo>
                    <a:pt x="1121" y="1946"/>
                  </a:lnTo>
                  <a:lnTo>
                    <a:pt x="1109" y="1930"/>
                  </a:lnTo>
                  <a:lnTo>
                    <a:pt x="1096" y="1913"/>
                  </a:lnTo>
                  <a:lnTo>
                    <a:pt x="1083" y="1895"/>
                  </a:lnTo>
                  <a:lnTo>
                    <a:pt x="1072" y="1876"/>
                  </a:lnTo>
                  <a:lnTo>
                    <a:pt x="1062" y="1858"/>
                  </a:lnTo>
                  <a:lnTo>
                    <a:pt x="1046" y="1823"/>
                  </a:lnTo>
                  <a:lnTo>
                    <a:pt x="1038" y="1799"/>
                  </a:lnTo>
                  <a:lnTo>
                    <a:pt x="1029" y="1760"/>
                  </a:lnTo>
                  <a:lnTo>
                    <a:pt x="1018" y="1723"/>
                  </a:lnTo>
                  <a:lnTo>
                    <a:pt x="1006" y="1684"/>
                  </a:lnTo>
                  <a:lnTo>
                    <a:pt x="991" y="1648"/>
                  </a:lnTo>
                  <a:lnTo>
                    <a:pt x="982" y="1629"/>
                  </a:lnTo>
                  <a:lnTo>
                    <a:pt x="974" y="1611"/>
                  </a:lnTo>
                  <a:lnTo>
                    <a:pt x="965" y="1592"/>
                  </a:lnTo>
                  <a:lnTo>
                    <a:pt x="956" y="1574"/>
                  </a:lnTo>
                  <a:lnTo>
                    <a:pt x="947" y="1556"/>
                  </a:lnTo>
                  <a:lnTo>
                    <a:pt x="938" y="1538"/>
                  </a:lnTo>
                  <a:lnTo>
                    <a:pt x="929" y="1520"/>
                  </a:lnTo>
                  <a:lnTo>
                    <a:pt x="919" y="1502"/>
                  </a:lnTo>
                  <a:lnTo>
                    <a:pt x="910" y="1483"/>
                  </a:lnTo>
                  <a:lnTo>
                    <a:pt x="900" y="1466"/>
                  </a:lnTo>
                  <a:lnTo>
                    <a:pt x="890" y="1448"/>
                  </a:lnTo>
                  <a:lnTo>
                    <a:pt x="880" y="1430"/>
                  </a:lnTo>
                  <a:lnTo>
                    <a:pt x="870" y="1412"/>
                  </a:lnTo>
                  <a:lnTo>
                    <a:pt x="860" y="1394"/>
                  </a:lnTo>
                  <a:lnTo>
                    <a:pt x="851" y="1375"/>
                  </a:lnTo>
                  <a:lnTo>
                    <a:pt x="841" y="1357"/>
                  </a:lnTo>
                  <a:lnTo>
                    <a:pt x="832" y="1339"/>
                  </a:lnTo>
                  <a:lnTo>
                    <a:pt x="823" y="1321"/>
                  </a:lnTo>
                  <a:lnTo>
                    <a:pt x="815" y="1303"/>
                  </a:lnTo>
                  <a:lnTo>
                    <a:pt x="807" y="1285"/>
                  </a:lnTo>
                  <a:lnTo>
                    <a:pt x="791" y="1248"/>
                  </a:lnTo>
                  <a:lnTo>
                    <a:pt x="777" y="1211"/>
                  </a:lnTo>
                  <a:lnTo>
                    <a:pt x="736" y="1213"/>
                  </a:lnTo>
                  <a:lnTo>
                    <a:pt x="687" y="1208"/>
                  </a:lnTo>
                  <a:lnTo>
                    <a:pt x="635" y="1201"/>
                  </a:lnTo>
                  <a:lnTo>
                    <a:pt x="589" y="1200"/>
                  </a:lnTo>
                  <a:lnTo>
                    <a:pt x="288" y="1236"/>
                  </a:lnTo>
                  <a:lnTo>
                    <a:pt x="223" y="1255"/>
                  </a:lnTo>
                  <a:lnTo>
                    <a:pt x="191" y="1267"/>
                  </a:lnTo>
                  <a:lnTo>
                    <a:pt x="159" y="1282"/>
                  </a:lnTo>
                  <a:lnTo>
                    <a:pt x="125" y="1299"/>
                  </a:lnTo>
                  <a:lnTo>
                    <a:pt x="90" y="1319"/>
                  </a:lnTo>
                  <a:lnTo>
                    <a:pt x="72" y="1330"/>
                  </a:lnTo>
                  <a:lnTo>
                    <a:pt x="54" y="1341"/>
                  </a:lnTo>
                  <a:lnTo>
                    <a:pt x="35" y="1354"/>
                  </a:lnTo>
                  <a:lnTo>
                    <a:pt x="16" y="1367"/>
                  </a:lnTo>
                  <a:lnTo>
                    <a:pt x="0" y="1345"/>
                  </a:lnTo>
                  <a:lnTo>
                    <a:pt x="21" y="1331"/>
                  </a:lnTo>
                  <a:lnTo>
                    <a:pt x="41" y="1317"/>
                  </a:lnTo>
                  <a:lnTo>
                    <a:pt x="62" y="1304"/>
                  </a:lnTo>
                  <a:lnTo>
                    <a:pt x="83" y="1291"/>
                  </a:lnTo>
                  <a:lnTo>
                    <a:pt x="104" y="1278"/>
                  </a:lnTo>
                  <a:lnTo>
                    <a:pt x="127" y="1265"/>
                  </a:lnTo>
                  <a:lnTo>
                    <a:pt x="149" y="1253"/>
                  </a:lnTo>
                  <a:lnTo>
                    <a:pt x="171" y="1241"/>
                  </a:lnTo>
                  <a:lnTo>
                    <a:pt x="193" y="1230"/>
                  </a:lnTo>
                  <a:lnTo>
                    <a:pt x="216" y="1219"/>
                  </a:lnTo>
                  <a:lnTo>
                    <a:pt x="240" y="1209"/>
                  </a:lnTo>
                  <a:lnTo>
                    <a:pt x="262" y="1199"/>
                  </a:lnTo>
                  <a:lnTo>
                    <a:pt x="286" y="1189"/>
                  </a:lnTo>
                  <a:lnTo>
                    <a:pt x="309" y="1180"/>
                  </a:lnTo>
                  <a:lnTo>
                    <a:pt x="357" y="1164"/>
                  </a:lnTo>
                  <a:lnTo>
                    <a:pt x="405" y="1149"/>
                  </a:lnTo>
                  <a:lnTo>
                    <a:pt x="454" y="1138"/>
                  </a:lnTo>
                  <a:lnTo>
                    <a:pt x="503" y="1129"/>
                  </a:lnTo>
                  <a:lnTo>
                    <a:pt x="552" y="1123"/>
                  </a:lnTo>
                  <a:lnTo>
                    <a:pt x="652" y="1119"/>
                  </a:lnTo>
                  <a:lnTo>
                    <a:pt x="752" y="1128"/>
                  </a:lnTo>
                  <a:lnTo>
                    <a:pt x="741" y="1063"/>
                  </a:lnTo>
                  <a:lnTo>
                    <a:pt x="738" y="997"/>
                  </a:lnTo>
                  <a:lnTo>
                    <a:pt x="744" y="930"/>
                  </a:lnTo>
                  <a:lnTo>
                    <a:pt x="752" y="898"/>
                  </a:lnTo>
                  <a:lnTo>
                    <a:pt x="762" y="867"/>
                  </a:lnTo>
                  <a:lnTo>
                    <a:pt x="728" y="845"/>
                  </a:lnTo>
                  <a:lnTo>
                    <a:pt x="712" y="829"/>
                  </a:lnTo>
                  <a:lnTo>
                    <a:pt x="697" y="812"/>
                  </a:lnTo>
                  <a:lnTo>
                    <a:pt x="681" y="792"/>
                  </a:lnTo>
                  <a:lnTo>
                    <a:pt x="667" y="770"/>
                  </a:lnTo>
                  <a:lnTo>
                    <a:pt x="652" y="747"/>
                  </a:lnTo>
                  <a:lnTo>
                    <a:pt x="639" y="720"/>
                  </a:lnTo>
                  <a:lnTo>
                    <a:pt x="626" y="693"/>
                  </a:lnTo>
                  <a:lnTo>
                    <a:pt x="614" y="665"/>
                  </a:lnTo>
                  <a:lnTo>
                    <a:pt x="602" y="635"/>
                  </a:lnTo>
                  <a:lnTo>
                    <a:pt x="591" y="603"/>
                  </a:lnTo>
                  <a:lnTo>
                    <a:pt x="580" y="571"/>
                  </a:lnTo>
                  <a:lnTo>
                    <a:pt x="571" y="539"/>
                  </a:lnTo>
                  <a:lnTo>
                    <a:pt x="561" y="506"/>
                  </a:lnTo>
                  <a:lnTo>
                    <a:pt x="552" y="471"/>
                  </a:lnTo>
                  <a:lnTo>
                    <a:pt x="536" y="403"/>
                  </a:lnTo>
                  <a:lnTo>
                    <a:pt x="523" y="334"/>
                  </a:lnTo>
                  <a:lnTo>
                    <a:pt x="512" y="266"/>
                  </a:lnTo>
                  <a:lnTo>
                    <a:pt x="504" y="203"/>
                  </a:lnTo>
                  <a:lnTo>
                    <a:pt x="495" y="88"/>
                  </a:lnTo>
                  <a:lnTo>
                    <a:pt x="496" y="0"/>
                  </a:lnTo>
                  <a:lnTo>
                    <a:pt x="52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57400" y="1295400"/>
            <a:ext cx="5029200" cy="3276600"/>
            <a:chOff x="1872" y="624"/>
            <a:chExt cx="3168" cy="2064"/>
          </a:xfrm>
        </p:grpSpPr>
        <p:sp>
          <p:nvSpPr>
            <p:cNvPr id="24614" name="Line 22"/>
            <p:cNvSpPr>
              <a:spLocks noChangeShapeType="1"/>
            </p:cNvSpPr>
            <p:nvPr/>
          </p:nvSpPr>
          <p:spPr bwMode="auto">
            <a:xfrm flipV="1">
              <a:off x="2256" y="624"/>
              <a:ext cx="0" cy="206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15" name="Line 23"/>
            <p:cNvSpPr>
              <a:spLocks noChangeShapeType="1"/>
            </p:cNvSpPr>
            <p:nvPr/>
          </p:nvSpPr>
          <p:spPr bwMode="auto">
            <a:xfrm rot="5400000" flipV="1">
              <a:off x="3456" y="1056"/>
              <a:ext cx="0" cy="316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1981200" y="1905000"/>
            <a:ext cx="32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3400" y="2438400"/>
            <a:ext cx="3581400" cy="3173413"/>
            <a:chOff x="336" y="1536"/>
            <a:chExt cx="2256" cy="1999"/>
          </a:xfrm>
        </p:grpSpPr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336" y="1824"/>
              <a:ext cx="2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P`</a:t>
              </a:r>
              <a:endPara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 rot="-2612183">
              <a:off x="624" y="1584"/>
              <a:ext cx="1968" cy="1951"/>
              <a:chOff x="288" y="2247"/>
              <a:chExt cx="1334" cy="1144"/>
            </a:xfrm>
          </p:grpSpPr>
          <p:sp>
            <p:nvSpPr>
              <p:cNvPr id="24597" name="Freeform 28"/>
              <p:cNvSpPr>
                <a:spLocks/>
              </p:cNvSpPr>
              <p:nvPr/>
            </p:nvSpPr>
            <p:spPr bwMode="auto">
              <a:xfrm>
                <a:off x="299" y="2847"/>
                <a:ext cx="515" cy="400"/>
              </a:xfrm>
              <a:custGeom>
                <a:avLst/>
                <a:gdLst>
                  <a:gd name="T0" fmla="*/ 509 w 1032"/>
                  <a:gd name="T1" fmla="*/ 210 h 800"/>
                  <a:gd name="T2" fmla="*/ 428 w 1032"/>
                  <a:gd name="T3" fmla="*/ 336 h 800"/>
                  <a:gd name="T4" fmla="*/ 374 w 1032"/>
                  <a:gd name="T5" fmla="*/ 370 h 800"/>
                  <a:gd name="T6" fmla="*/ 350 w 1032"/>
                  <a:gd name="T7" fmla="*/ 338 h 800"/>
                  <a:gd name="T8" fmla="*/ 345 w 1032"/>
                  <a:gd name="T9" fmla="*/ 280 h 800"/>
                  <a:gd name="T10" fmla="*/ 272 w 1032"/>
                  <a:gd name="T11" fmla="*/ 368 h 800"/>
                  <a:gd name="T12" fmla="*/ 230 w 1032"/>
                  <a:gd name="T13" fmla="*/ 372 h 800"/>
                  <a:gd name="T14" fmla="*/ 203 w 1032"/>
                  <a:gd name="T15" fmla="*/ 307 h 800"/>
                  <a:gd name="T16" fmla="*/ 105 w 1032"/>
                  <a:gd name="T17" fmla="*/ 400 h 800"/>
                  <a:gd name="T18" fmla="*/ 85 w 1032"/>
                  <a:gd name="T19" fmla="*/ 374 h 800"/>
                  <a:gd name="T20" fmla="*/ 103 w 1032"/>
                  <a:gd name="T21" fmla="*/ 327 h 800"/>
                  <a:gd name="T22" fmla="*/ 27 w 1032"/>
                  <a:gd name="T23" fmla="*/ 336 h 800"/>
                  <a:gd name="T24" fmla="*/ 0 w 1032"/>
                  <a:gd name="T25" fmla="*/ 296 h 800"/>
                  <a:gd name="T26" fmla="*/ 15 w 1032"/>
                  <a:gd name="T27" fmla="*/ 258 h 800"/>
                  <a:gd name="T28" fmla="*/ 49 w 1032"/>
                  <a:gd name="T29" fmla="*/ 226 h 800"/>
                  <a:gd name="T30" fmla="*/ 35 w 1032"/>
                  <a:gd name="T31" fmla="*/ 191 h 800"/>
                  <a:gd name="T32" fmla="*/ 64 w 1032"/>
                  <a:gd name="T33" fmla="*/ 166 h 800"/>
                  <a:gd name="T34" fmla="*/ 179 w 1032"/>
                  <a:gd name="T35" fmla="*/ 137 h 800"/>
                  <a:gd name="T36" fmla="*/ 163 w 1032"/>
                  <a:gd name="T37" fmla="*/ 97 h 800"/>
                  <a:gd name="T38" fmla="*/ 203 w 1032"/>
                  <a:gd name="T39" fmla="*/ 63 h 800"/>
                  <a:gd name="T40" fmla="*/ 334 w 1032"/>
                  <a:gd name="T41" fmla="*/ 72 h 800"/>
                  <a:gd name="T42" fmla="*/ 334 w 1032"/>
                  <a:gd name="T43" fmla="*/ 14 h 800"/>
                  <a:gd name="T44" fmla="*/ 379 w 1032"/>
                  <a:gd name="T45" fmla="*/ 0 h 800"/>
                  <a:gd name="T46" fmla="*/ 486 w 1032"/>
                  <a:gd name="T47" fmla="*/ 67 h 800"/>
                  <a:gd name="T48" fmla="*/ 515 w 1032"/>
                  <a:gd name="T49" fmla="*/ 139 h 800"/>
                  <a:gd name="T50" fmla="*/ 509 w 1032"/>
                  <a:gd name="T51" fmla="*/ 210 h 800"/>
                  <a:gd name="T52" fmla="*/ 509 w 1032"/>
                  <a:gd name="T53" fmla="*/ 210 h 800"/>
                  <a:gd name="T54" fmla="*/ 509 w 1032"/>
                  <a:gd name="T55" fmla="*/ 210 h 8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32"/>
                  <a:gd name="T85" fmla="*/ 0 h 800"/>
                  <a:gd name="T86" fmla="*/ 1032 w 1032"/>
                  <a:gd name="T87" fmla="*/ 800 h 8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32" h="800">
                    <a:moveTo>
                      <a:pt x="1019" y="421"/>
                    </a:moveTo>
                    <a:lnTo>
                      <a:pt x="858" y="671"/>
                    </a:lnTo>
                    <a:lnTo>
                      <a:pt x="750" y="739"/>
                    </a:lnTo>
                    <a:lnTo>
                      <a:pt x="702" y="675"/>
                    </a:lnTo>
                    <a:lnTo>
                      <a:pt x="692" y="560"/>
                    </a:lnTo>
                    <a:lnTo>
                      <a:pt x="545" y="735"/>
                    </a:lnTo>
                    <a:lnTo>
                      <a:pt x="460" y="743"/>
                    </a:lnTo>
                    <a:lnTo>
                      <a:pt x="406" y="614"/>
                    </a:lnTo>
                    <a:lnTo>
                      <a:pt x="210" y="800"/>
                    </a:lnTo>
                    <a:lnTo>
                      <a:pt x="171" y="747"/>
                    </a:lnTo>
                    <a:lnTo>
                      <a:pt x="206" y="653"/>
                    </a:lnTo>
                    <a:lnTo>
                      <a:pt x="55" y="671"/>
                    </a:lnTo>
                    <a:lnTo>
                      <a:pt x="0" y="591"/>
                    </a:lnTo>
                    <a:lnTo>
                      <a:pt x="31" y="516"/>
                    </a:lnTo>
                    <a:lnTo>
                      <a:pt x="99" y="452"/>
                    </a:lnTo>
                    <a:lnTo>
                      <a:pt x="71" y="381"/>
                    </a:lnTo>
                    <a:lnTo>
                      <a:pt x="129" y="332"/>
                    </a:lnTo>
                    <a:lnTo>
                      <a:pt x="358" y="273"/>
                    </a:lnTo>
                    <a:lnTo>
                      <a:pt x="326" y="193"/>
                    </a:lnTo>
                    <a:lnTo>
                      <a:pt x="406" y="126"/>
                    </a:lnTo>
                    <a:lnTo>
                      <a:pt x="670" y="143"/>
                    </a:lnTo>
                    <a:lnTo>
                      <a:pt x="669" y="28"/>
                    </a:lnTo>
                    <a:lnTo>
                      <a:pt x="760" y="0"/>
                    </a:lnTo>
                    <a:lnTo>
                      <a:pt x="974" y="134"/>
                    </a:lnTo>
                    <a:lnTo>
                      <a:pt x="1032" y="277"/>
                    </a:lnTo>
                    <a:lnTo>
                      <a:pt x="1019" y="421"/>
                    </a:lnTo>
                    <a:close/>
                  </a:path>
                </a:pathLst>
              </a:custGeom>
              <a:solidFill>
                <a:srgbClr val="3DFF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598" name="Freeform 29"/>
              <p:cNvSpPr>
                <a:spLocks/>
              </p:cNvSpPr>
              <p:nvPr/>
            </p:nvSpPr>
            <p:spPr bwMode="auto">
              <a:xfrm>
                <a:off x="395" y="3019"/>
                <a:ext cx="147" cy="108"/>
              </a:xfrm>
              <a:custGeom>
                <a:avLst/>
                <a:gdLst>
                  <a:gd name="T0" fmla="*/ 102 w 294"/>
                  <a:gd name="T1" fmla="*/ 28 h 217"/>
                  <a:gd name="T2" fmla="*/ 73 w 294"/>
                  <a:gd name="T3" fmla="*/ 34 h 217"/>
                  <a:gd name="T4" fmla="*/ 43 w 294"/>
                  <a:gd name="T5" fmla="*/ 41 h 217"/>
                  <a:gd name="T6" fmla="*/ 26 w 294"/>
                  <a:gd name="T7" fmla="*/ 46 h 217"/>
                  <a:gd name="T8" fmla="*/ 9 w 294"/>
                  <a:gd name="T9" fmla="*/ 51 h 217"/>
                  <a:gd name="T10" fmla="*/ 0 w 294"/>
                  <a:gd name="T11" fmla="*/ 48 h 217"/>
                  <a:gd name="T12" fmla="*/ 0 w 294"/>
                  <a:gd name="T13" fmla="*/ 43 h 217"/>
                  <a:gd name="T14" fmla="*/ 4 w 294"/>
                  <a:gd name="T15" fmla="*/ 39 h 217"/>
                  <a:gd name="T16" fmla="*/ 12 w 294"/>
                  <a:gd name="T17" fmla="*/ 35 h 217"/>
                  <a:gd name="T18" fmla="*/ 28 w 294"/>
                  <a:gd name="T19" fmla="*/ 30 h 217"/>
                  <a:gd name="T20" fmla="*/ 46 w 294"/>
                  <a:gd name="T21" fmla="*/ 24 h 217"/>
                  <a:gd name="T22" fmla="*/ 68 w 294"/>
                  <a:gd name="T23" fmla="*/ 18 h 217"/>
                  <a:gd name="T24" fmla="*/ 89 w 294"/>
                  <a:gd name="T25" fmla="*/ 12 h 217"/>
                  <a:gd name="T26" fmla="*/ 108 w 294"/>
                  <a:gd name="T27" fmla="*/ 6 h 217"/>
                  <a:gd name="T28" fmla="*/ 133 w 294"/>
                  <a:gd name="T29" fmla="*/ 0 h 217"/>
                  <a:gd name="T30" fmla="*/ 147 w 294"/>
                  <a:gd name="T31" fmla="*/ 1 h 217"/>
                  <a:gd name="T32" fmla="*/ 147 w 294"/>
                  <a:gd name="T33" fmla="*/ 11 h 217"/>
                  <a:gd name="T34" fmla="*/ 144 w 294"/>
                  <a:gd name="T35" fmla="*/ 18 h 217"/>
                  <a:gd name="T36" fmla="*/ 139 w 294"/>
                  <a:gd name="T37" fmla="*/ 27 h 217"/>
                  <a:gd name="T38" fmla="*/ 131 w 294"/>
                  <a:gd name="T39" fmla="*/ 36 h 217"/>
                  <a:gd name="T40" fmla="*/ 123 w 294"/>
                  <a:gd name="T41" fmla="*/ 46 h 217"/>
                  <a:gd name="T42" fmla="*/ 114 w 294"/>
                  <a:gd name="T43" fmla="*/ 56 h 217"/>
                  <a:gd name="T44" fmla="*/ 109 w 294"/>
                  <a:gd name="T45" fmla="*/ 61 h 217"/>
                  <a:gd name="T46" fmla="*/ 105 w 294"/>
                  <a:gd name="T47" fmla="*/ 66 h 217"/>
                  <a:gd name="T48" fmla="*/ 100 w 294"/>
                  <a:gd name="T49" fmla="*/ 71 h 217"/>
                  <a:gd name="T50" fmla="*/ 96 w 294"/>
                  <a:gd name="T51" fmla="*/ 75 h 217"/>
                  <a:gd name="T52" fmla="*/ 87 w 294"/>
                  <a:gd name="T53" fmla="*/ 85 h 217"/>
                  <a:gd name="T54" fmla="*/ 79 w 294"/>
                  <a:gd name="T55" fmla="*/ 92 h 217"/>
                  <a:gd name="T56" fmla="*/ 73 w 294"/>
                  <a:gd name="T57" fmla="*/ 98 h 217"/>
                  <a:gd name="T58" fmla="*/ 65 w 294"/>
                  <a:gd name="T59" fmla="*/ 105 h 217"/>
                  <a:gd name="T60" fmla="*/ 52 w 294"/>
                  <a:gd name="T61" fmla="*/ 108 h 217"/>
                  <a:gd name="T62" fmla="*/ 42 w 294"/>
                  <a:gd name="T63" fmla="*/ 103 h 217"/>
                  <a:gd name="T64" fmla="*/ 41 w 294"/>
                  <a:gd name="T65" fmla="*/ 90 h 217"/>
                  <a:gd name="T66" fmla="*/ 46 w 294"/>
                  <a:gd name="T67" fmla="*/ 80 h 217"/>
                  <a:gd name="T68" fmla="*/ 54 w 294"/>
                  <a:gd name="T69" fmla="*/ 69 h 217"/>
                  <a:gd name="T70" fmla="*/ 60 w 294"/>
                  <a:gd name="T71" fmla="*/ 64 h 217"/>
                  <a:gd name="T72" fmla="*/ 66 w 294"/>
                  <a:gd name="T73" fmla="*/ 59 h 217"/>
                  <a:gd name="T74" fmla="*/ 72 w 294"/>
                  <a:gd name="T75" fmla="*/ 54 h 217"/>
                  <a:gd name="T76" fmla="*/ 78 w 294"/>
                  <a:gd name="T77" fmla="*/ 49 h 217"/>
                  <a:gd name="T78" fmla="*/ 85 w 294"/>
                  <a:gd name="T79" fmla="*/ 44 h 217"/>
                  <a:gd name="T80" fmla="*/ 91 w 294"/>
                  <a:gd name="T81" fmla="*/ 39 h 217"/>
                  <a:gd name="T82" fmla="*/ 97 w 294"/>
                  <a:gd name="T83" fmla="*/ 34 h 217"/>
                  <a:gd name="T84" fmla="*/ 102 w 294"/>
                  <a:gd name="T85" fmla="*/ 28 h 217"/>
                  <a:gd name="T86" fmla="*/ 102 w 294"/>
                  <a:gd name="T87" fmla="*/ 28 h 2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17"/>
                  <a:gd name="T134" fmla="*/ 294 w 294"/>
                  <a:gd name="T135" fmla="*/ 217 h 21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17">
                    <a:moveTo>
                      <a:pt x="205" y="57"/>
                    </a:moveTo>
                    <a:lnTo>
                      <a:pt x="146" y="69"/>
                    </a:lnTo>
                    <a:lnTo>
                      <a:pt x="87" y="82"/>
                    </a:lnTo>
                    <a:lnTo>
                      <a:pt x="52" y="93"/>
                    </a:lnTo>
                    <a:lnTo>
                      <a:pt x="18" y="103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8" y="79"/>
                    </a:lnTo>
                    <a:lnTo>
                      <a:pt x="25" y="71"/>
                    </a:lnTo>
                    <a:lnTo>
                      <a:pt x="56" y="61"/>
                    </a:lnTo>
                    <a:lnTo>
                      <a:pt x="93" y="49"/>
                    </a:lnTo>
                    <a:lnTo>
                      <a:pt x="135" y="36"/>
                    </a:lnTo>
                    <a:lnTo>
                      <a:pt x="178" y="24"/>
                    </a:lnTo>
                    <a:lnTo>
                      <a:pt x="216" y="13"/>
                    </a:lnTo>
                    <a:lnTo>
                      <a:pt x="266" y="0"/>
                    </a:lnTo>
                    <a:lnTo>
                      <a:pt x="293" y="3"/>
                    </a:lnTo>
                    <a:lnTo>
                      <a:pt x="294" y="23"/>
                    </a:lnTo>
                    <a:lnTo>
                      <a:pt x="287" y="37"/>
                    </a:lnTo>
                    <a:lnTo>
                      <a:pt x="277" y="55"/>
                    </a:lnTo>
                    <a:lnTo>
                      <a:pt x="262" y="73"/>
                    </a:lnTo>
                    <a:lnTo>
                      <a:pt x="246" y="93"/>
                    </a:lnTo>
                    <a:lnTo>
                      <a:pt x="228" y="113"/>
                    </a:lnTo>
                    <a:lnTo>
                      <a:pt x="219" y="123"/>
                    </a:lnTo>
                    <a:lnTo>
                      <a:pt x="210" y="133"/>
                    </a:lnTo>
                    <a:lnTo>
                      <a:pt x="200" y="142"/>
                    </a:lnTo>
                    <a:lnTo>
                      <a:pt x="192" y="151"/>
                    </a:lnTo>
                    <a:lnTo>
                      <a:pt x="174" y="170"/>
                    </a:lnTo>
                    <a:lnTo>
                      <a:pt x="158" y="184"/>
                    </a:lnTo>
                    <a:lnTo>
                      <a:pt x="145" y="197"/>
                    </a:lnTo>
                    <a:lnTo>
                      <a:pt x="130" y="210"/>
                    </a:lnTo>
                    <a:lnTo>
                      <a:pt x="104" y="217"/>
                    </a:lnTo>
                    <a:lnTo>
                      <a:pt x="85" y="206"/>
                    </a:lnTo>
                    <a:lnTo>
                      <a:pt x="82" y="180"/>
                    </a:lnTo>
                    <a:lnTo>
                      <a:pt x="92" y="161"/>
                    </a:lnTo>
                    <a:lnTo>
                      <a:pt x="109" y="139"/>
                    </a:lnTo>
                    <a:lnTo>
                      <a:pt x="121" y="128"/>
                    </a:lnTo>
                    <a:lnTo>
                      <a:pt x="132" y="118"/>
                    </a:lnTo>
                    <a:lnTo>
                      <a:pt x="144" y="108"/>
                    </a:lnTo>
                    <a:lnTo>
                      <a:pt x="157" y="98"/>
                    </a:lnTo>
                    <a:lnTo>
                      <a:pt x="170" y="88"/>
                    </a:lnTo>
                    <a:lnTo>
                      <a:pt x="182" y="78"/>
                    </a:lnTo>
                    <a:lnTo>
                      <a:pt x="194" y="68"/>
                    </a:lnTo>
                    <a:lnTo>
                      <a:pt x="205" y="57"/>
                    </a:lnTo>
                    <a:close/>
                  </a:path>
                </a:pathLst>
              </a:custGeom>
              <a:solidFill>
                <a:srgbClr val="0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599" name="Freeform 30"/>
              <p:cNvSpPr>
                <a:spLocks/>
              </p:cNvSpPr>
              <p:nvPr/>
            </p:nvSpPr>
            <p:spPr bwMode="auto">
              <a:xfrm>
                <a:off x="533" y="2957"/>
                <a:ext cx="16" cy="18"/>
              </a:xfrm>
              <a:custGeom>
                <a:avLst/>
                <a:gdLst>
                  <a:gd name="T0" fmla="*/ 0 w 31"/>
                  <a:gd name="T1" fmla="*/ 13 h 36"/>
                  <a:gd name="T2" fmla="*/ 2 w 31"/>
                  <a:gd name="T3" fmla="*/ 8 h 36"/>
                  <a:gd name="T4" fmla="*/ 8 w 31"/>
                  <a:gd name="T5" fmla="*/ 2 h 36"/>
                  <a:gd name="T6" fmla="*/ 13 w 31"/>
                  <a:gd name="T7" fmla="*/ 0 h 36"/>
                  <a:gd name="T8" fmla="*/ 16 w 31"/>
                  <a:gd name="T9" fmla="*/ 3 h 36"/>
                  <a:gd name="T10" fmla="*/ 13 w 31"/>
                  <a:gd name="T11" fmla="*/ 18 h 36"/>
                  <a:gd name="T12" fmla="*/ 0 w 31"/>
                  <a:gd name="T13" fmla="*/ 13 h 36"/>
                  <a:gd name="T14" fmla="*/ 0 w 31"/>
                  <a:gd name="T15" fmla="*/ 13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36"/>
                  <a:gd name="T26" fmla="*/ 31 w 31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36">
                    <a:moveTo>
                      <a:pt x="0" y="27"/>
                    </a:moveTo>
                    <a:lnTo>
                      <a:pt x="4" y="16"/>
                    </a:lnTo>
                    <a:lnTo>
                      <a:pt x="15" y="5"/>
                    </a:lnTo>
                    <a:lnTo>
                      <a:pt x="26" y="0"/>
                    </a:lnTo>
                    <a:lnTo>
                      <a:pt x="31" y="7"/>
                    </a:lnTo>
                    <a:lnTo>
                      <a:pt x="25" y="3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0" name="Freeform 31"/>
              <p:cNvSpPr>
                <a:spLocks/>
              </p:cNvSpPr>
              <p:nvPr/>
            </p:nvSpPr>
            <p:spPr bwMode="auto">
              <a:xfrm>
                <a:off x="529" y="2954"/>
                <a:ext cx="115" cy="143"/>
              </a:xfrm>
              <a:custGeom>
                <a:avLst/>
                <a:gdLst>
                  <a:gd name="T0" fmla="*/ 86 w 232"/>
                  <a:gd name="T1" fmla="*/ 49 h 287"/>
                  <a:gd name="T2" fmla="*/ 68 w 232"/>
                  <a:gd name="T3" fmla="*/ 44 h 287"/>
                  <a:gd name="T4" fmla="*/ 45 w 232"/>
                  <a:gd name="T5" fmla="*/ 36 h 287"/>
                  <a:gd name="T6" fmla="*/ 22 w 232"/>
                  <a:gd name="T7" fmla="*/ 27 h 287"/>
                  <a:gd name="T8" fmla="*/ 7 w 232"/>
                  <a:gd name="T9" fmla="*/ 19 h 287"/>
                  <a:gd name="T10" fmla="*/ 0 w 232"/>
                  <a:gd name="T11" fmla="*/ 11 h 287"/>
                  <a:gd name="T12" fmla="*/ 0 w 232"/>
                  <a:gd name="T13" fmla="*/ 4 h 287"/>
                  <a:gd name="T14" fmla="*/ 5 w 232"/>
                  <a:gd name="T15" fmla="*/ 0 h 287"/>
                  <a:gd name="T16" fmla="*/ 15 w 232"/>
                  <a:gd name="T17" fmla="*/ 1 h 287"/>
                  <a:gd name="T18" fmla="*/ 38 w 232"/>
                  <a:gd name="T19" fmla="*/ 9 h 287"/>
                  <a:gd name="T20" fmla="*/ 60 w 232"/>
                  <a:gd name="T21" fmla="*/ 15 h 287"/>
                  <a:gd name="T22" fmla="*/ 105 w 232"/>
                  <a:gd name="T23" fmla="*/ 26 h 287"/>
                  <a:gd name="T24" fmla="*/ 114 w 232"/>
                  <a:gd name="T25" fmla="*/ 31 h 287"/>
                  <a:gd name="T26" fmla="*/ 115 w 232"/>
                  <a:gd name="T27" fmla="*/ 41 h 287"/>
                  <a:gd name="T28" fmla="*/ 111 w 232"/>
                  <a:gd name="T29" fmla="*/ 65 h 287"/>
                  <a:gd name="T30" fmla="*/ 103 w 232"/>
                  <a:gd name="T31" fmla="*/ 89 h 287"/>
                  <a:gd name="T32" fmla="*/ 99 w 232"/>
                  <a:gd name="T33" fmla="*/ 101 h 287"/>
                  <a:gd name="T34" fmla="*/ 95 w 232"/>
                  <a:gd name="T35" fmla="*/ 112 h 287"/>
                  <a:gd name="T36" fmla="*/ 90 w 232"/>
                  <a:gd name="T37" fmla="*/ 123 h 287"/>
                  <a:gd name="T38" fmla="*/ 85 w 232"/>
                  <a:gd name="T39" fmla="*/ 134 h 287"/>
                  <a:gd name="T40" fmla="*/ 80 w 232"/>
                  <a:gd name="T41" fmla="*/ 140 h 287"/>
                  <a:gd name="T42" fmla="*/ 75 w 232"/>
                  <a:gd name="T43" fmla="*/ 143 h 287"/>
                  <a:gd name="T44" fmla="*/ 64 w 232"/>
                  <a:gd name="T45" fmla="*/ 142 h 287"/>
                  <a:gd name="T46" fmla="*/ 57 w 232"/>
                  <a:gd name="T47" fmla="*/ 134 h 287"/>
                  <a:gd name="T48" fmla="*/ 55 w 232"/>
                  <a:gd name="T49" fmla="*/ 128 h 287"/>
                  <a:gd name="T50" fmla="*/ 56 w 232"/>
                  <a:gd name="T51" fmla="*/ 121 h 287"/>
                  <a:gd name="T52" fmla="*/ 64 w 232"/>
                  <a:gd name="T53" fmla="*/ 96 h 287"/>
                  <a:gd name="T54" fmla="*/ 69 w 232"/>
                  <a:gd name="T55" fmla="*/ 83 h 287"/>
                  <a:gd name="T56" fmla="*/ 75 w 232"/>
                  <a:gd name="T57" fmla="*/ 72 h 287"/>
                  <a:gd name="T58" fmla="*/ 81 w 232"/>
                  <a:gd name="T59" fmla="*/ 61 h 287"/>
                  <a:gd name="T60" fmla="*/ 86 w 232"/>
                  <a:gd name="T61" fmla="*/ 49 h 287"/>
                  <a:gd name="T62" fmla="*/ 86 w 232"/>
                  <a:gd name="T63" fmla="*/ 49 h 2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2"/>
                  <a:gd name="T97" fmla="*/ 0 h 287"/>
                  <a:gd name="T98" fmla="*/ 232 w 232"/>
                  <a:gd name="T99" fmla="*/ 287 h 28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2" h="287">
                    <a:moveTo>
                      <a:pt x="173" y="98"/>
                    </a:moveTo>
                    <a:lnTo>
                      <a:pt x="138" y="88"/>
                    </a:lnTo>
                    <a:lnTo>
                      <a:pt x="90" y="72"/>
                    </a:lnTo>
                    <a:lnTo>
                      <a:pt x="45" y="54"/>
                    </a:lnTo>
                    <a:lnTo>
                      <a:pt x="14" y="38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1" y="3"/>
                    </a:lnTo>
                    <a:lnTo>
                      <a:pt x="76" y="18"/>
                    </a:lnTo>
                    <a:lnTo>
                      <a:pt x="121" y="30"/>
                    </a:lnTo>
                    <a:lnTo>
                      <a:pt x="211" y="52"/>
                    </a:lnTo>
                    <a:lnTo>
                      <a:pt x="229" y="62"/>
                    </a:lnTo>
                    <a:lnTo>
                      <a:pt x="232" y="83"/>
                    </a:lnTo>
                    <a:lnTo>
                      <a:pt x="223" y="130"/>
                    </a:lnTo>
                    <a:lnTo>
                      <a:pt x="208" y="178"/>
                    </a:lnTo>
                    <a:lnTo>
                      <a:pt x="200" y="202"/>
                    </a:lnTo>
                    <a:lnTo>
                      <a:pt x="191" y="225"/>
                    </a:lnTo>
                    <a:lnTo>
                      <a:pt x="181" y="247"/>
                    </a:lnTo>
                    <a:lnTo>
                      <a:pt x="171" y="268"/>
                    </a:lnTo>
                    <a:lnTo>
                      <a:pt x="162" y="280"/>
                    </a:lnTo>
                    <a:lnTo>
                      <a:pt x="152" y="287"/>
                    </a:lnTo>
                    <a:lnTo>
                      <a:pt x="130" y="285"/>
                    </a:lnTo>
                    <a:lnTo>
                      <a:pt x="114" y="269"/>
                    </a:lnTo>
                    <a:lnTo>
                      <a:pt x="111" y="257"/>
                    </a:lnTo>
                    <a:lnTo>
                      <a:pt x="113" y="243"/>
                    </a:lnTo>
                    <a:lnTo>
                      <a:pt x="130" y="192"/>
                    </a:lnTo>
                    <a:lnTo>
                      <a:pt x="140" y="167"/>
                    </a:lnTo>
                    <a:lnTo>
                      <a:pt x="152" y="145"/>
                    </a:lnTo>
                    <a:lnTo>
                      <a:pt x="164" y="122"/>
                    </a:lnTo>
                    <a:lnTo>
                      <a:pt x="173" y="98"/>
                    </a:lnTo>
                    <a:close/>
                  </a:path>
                </a:pathLst>
              </a:custGeom>
              <a:solidFill>
                <a:srgbClr val="0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1" name="Freeform 32"/>
              <p:cNvSpPr>
                <a:spLocks/>
              </p:cNvSpPr>
              <p:nvPr/>
            </p:nvSpPr>
            <p:spPr bwMode="auto">
              <a:xfrm>
                <a:off x="674" y="2928"/>
                <a:ext cx="97" cy="151"/>
              </a:xfrm>
              <a:custGeom>
                <a:avLst/>
                <a:gdLst>
                  <a:gd name="T0" fmla="*/ 8 w 194"/>
                  <a:gd name="T1" fmla="*/ 0 h 303"/>
                  <a:gd name="T2" fmla="*/ 46 w 194"/>
                  <a:gd name="T3" fmla="*/ 7 h 303"/>
                  <a:gd name="T4" fmla="*/ 81 w 194"/>
                  <a:gd name="T5" fmla="*/ 21 h 303"/>
                  <a:gd name="T6" fmla="*/ 91 w 194"/>
                  <a:gd name="T7" fmla="*/ 32 h 303"/>
                  <a:gd name="T8" fmla="*/ 96 w 194"/>
                  <a:gd name="T9" fmla="*/ 44 h 303"/>
                  <a:gd name="T10" fmla="*/ 97 w 194"/>
                  <a:gd name="T11" fmla="*/ 57 h 303"/>
                  <a:gd name="T12" fmla="*/ 94 w 194"/>
                  <a:gd name="T13" fmla="*/ 71 h 303"/>
                  <a:gd name="T14" fmla="*/ 89 w 194"/>
                  <a:gd name="T15" fmla="*/ 85 h 303"/>
                  <a:gd name="T16" fmla="*/ 83 w 194"/>
                  <a:gd name="T17" fmla="*/ 99 h 303"/>
                  <a:gd name="T18" fmla="*/ 76 w 194"/>
                  <a:gd name="T19" fmla="*/ 112 h 303"/>
                  <a:gd name="T20" fmla="*/ 70 w 194"/>
                  <a:gd name="T21" fmla="*/ 124 h 303"/>
                  <a:gd name="T22" fmla="*/ 63 w 194"/>
                  <a:gd name="T23" fmla="*/ 139 h 303"/>
                  <a:gd name="T24" fmla="*/ 59 w 194"/>
                  <a:gd name="T25" fmla="*/ 146 h 303"/>
                  <a:gd name="T26" fmla="*/ 53 w 194"/>
                  <a:gd name="T27" fmla="*/ 150 h 303"/>
                  <a:gd name="T28" fmla="*/ 41 w 194"/>
                  <a:gd name="T29" fmla="*/ 151 h 303"/>
                  <a:gd name="T30" fmla="*/ 31 w 194"/>
                  <a:gd name="T31" fmla="*/ 144 h 303"/>
                  <a:gd name="T32" fmla="*/ 29 w 194"/>
                  <a:gd name="T33" fmla="*/ 130 h 303"/>
                  <a:gd name="T34" fmla="*/ 35 w 194"/>
                  <a:gd name="T35" fmla="*/ 116 h 303"/>
                  <a:gd name="T36" fmla="*/ 39 w 194"/>
                  <a:gd name="T37" fmla="*/ 109 h 303"/>
                  <a:gd name="T38" fmla="*/ 43 w 194"/>
                  <a:gd name="T39" fmla="*/ 103 h 303"/>
                  <a:gd name="T40" fmla="*/ 47 w 194"/>
                  <a:gd name="T41" fmla="*/ 96 h 303"/>
                  <a:gd name="T42" fmla="*/ 51 w 194"/>
                  <a:gd name="T43" fmla="*/ 90 h 303"/>
                  <a:gd name="T44" fmla="*/ 60 w 194"/>
                  <a:gd name="T45" fmla="*/ 78 h 303"/>
                  <a:gd name="T46" fmla="*/ 72 w 194"/>
                  <a:gd name="T47" fmla="*/ 57 h 303"/>
                  <a:gd name="T48" fmla="*/ 73 w 194"/>
                  <a:gd name="T49" fmla="*/ 53 h 303"/>
                  <a:gd name="T50" fmla="*/ 72 w 194"/>
                  <a:gd name="T51" fmla="*/ 49 h 303"/>
                  <a:gd name="T52" fmla="*/ 66 w 194"/>
                  <a:gd name="T53" fmla="*/ 42 h 303"/>
                  <a:gd name="T54" fmla="*/ 58 w 194"/>
                  <a:gd name="T55" fmla="*/ 37 h 303"/>
                  <a:gd name="T56" fmla="*/ 51 w 194"/>
                  <a:gd name="T57" fmla="*/ 32 h 303"/>
                  <a:gd name="T58" fmla="*/ 37 w 194"/>
                  <a:gd name="T59" fmla="*/ 25 h 303"/>
                  <a:gd name="T60" fmla="*/ 22 w 194"/>
                  <a:gd name="T61" fmla="*/ 19 h 303"/>
                  <a:gd name="T62" fmla="*/ 5 w 194"/>
                  <a:gd name="T63" fmla="*/ 13 h 303"/>
                  <a:gd name="T64" fmla="*/ 1 w 194"/>
                  <a:gd name="T65" fmla="*/ 10 h 303"/>
                  <a:gd name="T66" fmla="*/ 0 w 194"/>
                  <a:gd name="T67" fmla="*/ 5 h 303"/>
                  <a:gd name="T68" fmla="*/ 3 w 194"/>
                  <a:gd name="T69" fmla="*/ 1 h 303"/>
                  <a:gd name="T70" fmla="*/ 8 w 194"/>
                  <a:gd name="T71" fmla="*/ 0 h 303"/>
                  <a:gd name="T72" fmla="*/ 8 w 194"/>
                  <a:gd name="T73" fmla="*/ 0 h 3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4"/>
                  <a:gd name="T112" fmla="*/ 0 h 303"/>
                  <a:gd name="T113" fmla="*/ 194 w 194"/>
                  <a:gd name="T114" fmla="*/ 303 h 3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4" h="303">
                    <a:moveTo>
                      <a:pt x="16" y="0"/>
                    </a:moveTo>
                    <a:lnTo>
                      <a:pt x="91" y="14"/>
                    </a:lnTo>
                    <a:lnTo>
                      <a:pt x="161" y="43"/>
                    </a:lnTo>
                    <a:lnTo>
                      <a:pt x="182" y="64"/>
                    </a:lnTo>
                    <a:lnTo>
                      <a:pt x="192" y="88"/>
                    </a:lnTo>
                    <a:lnTo>
                      <a:pt x="194" y="115"/>
                    </a:lnTo>
                    <a:lnTo>
                      <a:pt x="188" y="143"/>
                    </a:lnTo>
                    <a:lnTo>
                      <a:pt x="178" y="171"/>
                    </a:lnTo>
                    <a:lnTo>
                      <a:pt x="165" y="199"/>
                    </a:lnTo>
                    <a:lnTo>
                      <a:pt x="152" y="224"/>
                    </a:lnTo>
                    <a:lnTo>
                      <a:pt x="139" y="248"/>
                    </a:lnTo>
                    <a:lnTo>
                      <a:pt x="126" y="279"/>
                    </a:lnTo>
                    <a:lnTo>
                      <a:pt x="118" y="293"/>
                    </a:lnTo>
                    <a:lnTo>
                      <a:pt x="107" y="301"/>
                    </a:lnTo>
                    <a:lnTo>
                      <a:pt x="82" y="303"/>
                    </a:lnTo>
                    <a:lnTo>
                      <a:pt x="63" y="288"/>
                    </a:lnTo>
                    <a:lnTo>
                      <a:pt x="59" y="260"/>
                    </a:lnTo>
                    <a:lnTo>
                      <a:pt x="69" y="233"/>
                    </a:lnTo>
                    <a:lnTo>
                      <a:pt x="77" y="219"/>
                    </a:lnTo>
                    <a:lnTo>
                      <a:pt x="85" y="206"/>
                    </a:lnTo>
                    <a:lnTo>
                      <a:pt x="94" y="193"/>
                    </a:lnTo>
                    <a:lnTo>
                      <a:pt x="103" y="181"/>
                    </a:lnTo>
                    <a:lnTo>
                      <a:pt x="120" y="157"/>
                    </a:lnTo>
                    <a:lnTo>
                      <a:pt x="144" y="115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32" y="84"/>
                    </a:lnTo>
                    <a:lnTo>
                      <a:pt x="117" y="74"/>
                    </a:lnTo>
                    <a:lnTo>
                      <a:pt x="102" y="65"/>
                    </a:lnTo>
                    <a:lnTo>
                      <a:pt x="73" y="51"/>
                    </a:lnTo>
                    <a:lnTo>
                      <a:pt x="43" y="39"/>
                    </a:lnTo>
                    <a:lnTo>
                      <a:pt x="10" y="27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5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2" name="Freeform 33"/>
              <p:cNvSpPr>
                <a:spLocks/>
              </p:cNvSpPr>
              <p:nvPr/>
            </p:nvSpPr>
            <p:spPr bwMode="auto">
              <a:xfrm>
                <a:off x="598" y="2258"/>
                <a:ext cx="353" cy="536"/>
              </a:xfrm>
              <a:custGeom>
                <a:avLst/>
                <a:gdLst>
                  <a:gd name="T0" fmla="*/ 241 w 705"/>
                  <a:gd name="T1" fmla="*/ 521 h 1072"/>
                  <a:gd name="T2" fmla="*/ 290 w 705"/>
                  <a:gd name="T3" fmla="*/ 472 h 1072"/>
                  <a:gd name="T4" fmla="*/ 353 w 705"/>
                  <a:gd name="T5" fmla="*/ 348 h 1072"/>
                  <a:gd name="T6" fmla="*/ 339 w 705"/>
                  <a:gd name="T7" fmla="*/ 297 h 1072"/>
                  <a:gd name="T8" fmla="*/ 297 w 705"/>
                  <a:gd name="T9" fmla="*/ 292 h 1072"/>
                  <a:gd name="T10" fmla="*/ 275 w 705"/>
                  <a:gd name="T11" fmla="*/ 299 h 1072"/>
                  <a:gd name="T12" fmla="*/ 292 w 705"/>
                  <a:gd name="T13" fmla="*/ 210 h 1072"/>
                  <a:gd name="T14" fmla="*/ 279 w 705"/>
                  <a:gd name="T15" fmla="*/ 162 h 1072"/>
                  <a:gd name="T16" fmla="*/ 203 w 705"/>
                  <a:gd name="T17" fmla="*/ 188 h 1072"/>
                  <a:gd name="T18" fmla="*/ 241 w 705"/>
                  <a:gd name="T19" fmla="*/ 95 h 1072"/>
                  <a:gd name="T20" fmla="*/ 241 w 705"/>
                  <a:gd name="T21" fmla="*/ 36 h 1072"/>
                  <a:gd name="T22" fmla="*/ 177 w 705"/>
                  <a:gd name="T23" fmla="*/ 71 h 1072"/>
                  <a:gd name="T24" fmla="*/ 143 w 705"/>
                  <a:gd name="T25" fmla="*/ 2 h 1072"/>
                  <a:gd name="T26" fmla="*/ 105 w 705"/>
                  <a:gd name="T27" fmla="*/ 0 h 1072"/>
                  <a:gd name="T28" fmla="*/ 74 w 705"/>
                  <a:gd name="T29" fmla="*/ 49 h 1072"/>
                  <a:gd name="T30" fmla="*/ 74 w 705"/>
                  <a:gd name="T31" fmla="*/ 76 h 1072"/>
                  <a:gd name="T32" fmla="*/ 40 w 705"/>
                  <a:gd name="T33" fmla="*/ 83 h 1072"/>
                  <a:gd name="T34" fmla="*/ 27 w 705"/>
                  <a:gd name="T35" fmla="*/ 107 h 1072"/>
                  <a:gd name="T36" fmla="*/ 50 w 705"/>
                  <a:gd name="T37" fmla="*/ 194 h 1072"/>
                  <a:gd name="T38" fmla="*/ 56 w 705"/>
                  <a:gd name="T39" fmla="*/ 248 h 1072"/>
                  <a:gd name="T40" fmla="*/ 13 w 705"/>
                  <a:gd name="T41" fmla="*/ 244 h 1072"/>
                  <a:gd name="T42" fmla="*/ 0 w 705"/>
                  <a:gd name="T43" fmla="*/ 275 h 1072"/>
                  <a:gd name="T44" fmla="*/ 22 w 705"/>
                  <a:gd name="T45" fmla="*/ 328 h 1072"/>
                  <a:gd name="T46" fmla="*/ 74 w 705"/>
                  <a:gd name="T47" fmla="*/ 406 h 1072"/>
                  <a:gd name="T48" fmla="*/ 25 w 705"/>
                  <a:gd name="T49" fmla="*/ 437 h 1072"/>
                  <a:gd name="T50" fmla="*/ 41 w 705"/>
                  <a:gd name="T51" fmla="*/ 476 h 1072"/>
                  <a:gd name="T52" fmla="*/ 154 w 705"/>
                  <a:gd name="T53" fmla="*/ 536 h 1072"/>
                  <a:gd name="T54" fmla="*/ 241 w 705"/>
                  <a:gd name="T55" fmla="*/ 521 h 1072"/>
                  <a:gd name="T56" fmla="*/ 241 w 705"/>
                  <a:gd name="T57" fmla="*/ 521 h 1072"/>
                  <a:gd name="T58" fmla="*/ 241 w 705"/>
                  <a:gd name="T59" fmla="*/ 521 h 107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5"/>
                  <a:gd name="T91" fmla="*/ 0 h 1072"/>
                  <a:gd name="T92" fmla="*/ 705 w 705"/>
                  <a:gd name="T93" fmla="*/ 1072 h 107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5" h="1072">
                    <a:moveTo>
                      <a:pt x="481" y="1042"/>
                    </a:moveTo>
                    <a:lnTo>
                      <a:pt x="580" y="944"/>
                    </a:lnTo>
                    <a:lnTo>
                      <a:pt x="705" y="697"/>
                    </a:lnTo>
                    <a:lnTo>
                      <a:pt x="678" y="595"/>
                    </a:lnTo>
                    <a:lnTo>
                      <a:pt x="594" y="585"/>
                    </a:lnTo>
                    <a:lnTo>
                      <a:pt x="549" y="599"/>
                    </a:lnTo>
                    <a:lnTo>
                      <a:pt x="584" y="420"/>
                    </a:lnTo>
                    <a:lnTo>
                      <a:pt x="558" y="325"/>
                    </a:lnTo>
                    <a:lnTo>
                      <a:pt x="406" y="376"/>
                    </a:lnTo>
                    <a:lnTo>
                      <a:pt x="482" y="191"/>
                    </a:lnTo>
                    <a:lnTo>
                      <a:pt x="481" y="72"/>
                    </a:lnTo>
                    <a:lnTo>
                      <a:pt x="353" y="143"/>
                    </a:lnTo>
                    <a:lnTo>
                      <a:pt x="285" y="4"/>
                    </a:lnTo>
                    <a:lnTo>
                      <a:pt x="210" y="0"/>
                    </a:lnTo>
                    <a:lnTo>
                      <a:pt x="147" y="98"/>
                    </a:lnTo>
                    <a:lnTo>
                      <a:pt x="147" y="152"/>
                    </a:lnTo>
                    <a:lnTo>
                      <a:pt x="80" y="166"/>
                    </a:lnTo>
                    <a:lnTo>
                      <a:pt x="53" y="214"/>
                    </a:lnTo>
                    <a:lnTo>
                      <a:pt x="99" y="388"/>
                    </a:lnTo>
                    <a:lnTo>
                      <a:pt x="112" y="496"/>
                    </a:lnTo>
                    <a:lnTo>
                      <a:pt x="26" y="488"/>
                    </a:lnTo>
                    <a:lnTo>
                      <a:pt x="0" y="550"/>
                    </a:lnTo>
                    <a:lnTo>
                      <a:pt x="44" y="657"/>
                    </a:lnTo>
                    <a:lnTo>
                      <a:pt x="147" y="813"/>
                    </a:lnTo>
                    <a:lnTo>
                      <a:pt x="49" y="875"/>
                    </a:lnTo>
                    <a:lnTo>
                      <a:pt x="81" y="952"/>
                    </a:lnTo>
                    <a:lnTo>
                      <a:pt x="308" y="1072"/>
                    </a:lnTo>
                    <a:lnTo>
                      <a:pt x="481" y="1042"/>
                    </a:lnTo>
                    <a:close/>
                  </a:path>
                </a:pathLst>
              </a:custGeom>
              <a:solidFill>
                <a:srgbClr val="BA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3" name="Freeform 34"/>
              <p:cNvSpPr>
                <a:spLocks/>
              </p:cNvSpPr>
              <p:nvPr/>
            </p:nvSpPr>
            <p:spPr bwMode="auto">
              <a:xfrm>
                <a:off x="656" y="2368"/>
                <a:ext cx="128" cy="122"/>
              </a:xfrm>
              <a:custGeom>
                <a:avLst/>
                <a:gdLst>
                  <a:gd name="T0" fmla="*/ 59 w 255"/>
                  <a:gd name="T1" fmla="*/ 95 h 244"/>
                  <a:gd name="T2" fmla="*/ 62 w 255"/>
                  <a:gd name="T3" fmla="*/ 94 h 244"/>
                  <a:gd name="T4" fmla="*/ 67 w 255"/>
                  <a:gd name="T5" fmla="*/ 84 h 244"/>
                  <a:gd name="T6" fmla="*/ 74 w 255"/>
                  <a:gd name="T7" fmla="*/ 73 h 244"/>
                  <a:gd name="T8" fmla="*/ 81 w 255"/>
                  <a:gd name="T9" fmla="*/ 60 h 244"/>
                  <a:gd name="T10" fmla="*/ 88 w 255"/>
                  <a:gd name="T11" fmla="*/ 48 h 244"/>
                  <a:gd name="T12" fmla="*/ 96 w 255"/>
                  <a:gd name="T13" fmla="*/ 36 h 244"/>
                  <a:gd name="T14" fmla="*/ 103 w 255"/>
                  <a:gd name="T15" fmla="*/ 24 h 244"/>
                  <a:gd name="T16" fmla="*/ 110 w 255"/>
                  <a:gd name="T17" fmla="*/ 13 h 244"/>
                  <a:gd name="T18" fmla="*/ 116 w 255"/>
                  <a:gd name="T19" fmla="*/ 4 h 244"/>
                  <a:gd name="T20" fmla="*/ 121 w 255"/>
                  <a:gd name="T21" fmla="*/ 0 h 244"/>
                  <a:gd name="T22" fmla="*/ 125 w 255"/>
                  <a:gd name="T23" fmla="*/ 1 h 244"/>
                  <a:gd name="T24" fmla="*/ 128 w 255"/>
                  <a:gd name="T25" fmla="*/ 10 h 244"/>
                  <a:gd name="T26" fmla="*/ 125 w 255"/>
                  <a:gd name="T27" fmla="*/ 19 h 244"/>
                  <a:gd name="T28" fmla="*/ 120 w 255"/>
                  <a:gd name="T29" fmla="*/ 31 h 244"/>
                  <a:gd name="T30" fmla="*/ 114 w 255"/>
                  <a:gd name="T31" fmla="*/ 47 h 244"/>
                  <a:gd name="T32" fmla="*/ 108 w 255"/>
                  <a:gd name="T33" fmla="*/ 62 h 244"/>
                  <a:gd name="T34" fmla="*/ 101 w 255"/>
                  <a:gd name="T35" fmla="*/ 79 h 244"/>
                  <a:gd name="T36" fmla="*/ 95 w 255"/>
                  <a:gd name="T37" fmla="*/ 94 h 244"/>
                  <a:gd name="T38" fmla="*/ 90 w 255"/>
                  <a:gd name="T39" fmla="*/ 105 h 244"/>
                  <a:gd name="T40" fmla="*/ 86 w 255"/>
                  <a:gd name="T41" fmla="*/ 112 h 244"/>
                  <a:gd name="T42" fmla="*/ 83 w 255"/>
                  <a:gd name="T43" fmla="*/ 116 h 244"/>
                  <a:gd name="T44" fmla="*/ 78 w 255"/>
                  <a:gd name="T45" fmla="*/ 119 h 244"/>
                  <a:gd name="T46" fmla="*/ 62 w 255"/>
                  <a:gd name="T47" fmla="*/ 122 h 244"/>
                  <a:gd name="T48" fmla="*/ 47 w 255"/>
                  <a:gd name="T49" fmla="*/ 118 h 244"/>
                  <a:gd name="T50" fmla="*/ 34 w 255"/>
                  <a:gd name="T51" fmla="*/ 102 h 244"/>
                  <a:gd name="T52" fmla="*/ 27 w 255"/>
                  <a:gd name="T53" fmla="*/ 88 h 244"/>
                  <a:gd name="T54" fmla="*/ 20 w 255"/>
                  <a:gd name="T55" fmla="*/ 71 h 244"/>
                  <a:gd name="T56" fmla="*/ 13 w 255"/>
                  <a:gd name="T57" fmla="*/ 53 h 244"/>
                  <a:gd name="T58" fmla="*/ 7 w 255"/>
                  <a:gd name="T59" fmla="*/ 37 h 244"/>
                  <a:gd name="T60" fmla="*/ 0 w 255"/>
                  <a:gd name="T61" fmla="*/ 15 h 244"/>
                  <a:gd name="T62" fmla="*/ 1 w 255"/>
                  <a:gd name="T63" fmla="*/ 9 h 244"/>
                  <a:gd name="T64" fmla="*/ 5 w 255"/>
                  <a:gd name="T65" fmla="*/ 6 h 244"/>
                  <a:gd name="T66" fmla="*/ 13 w 255"/>
                  <a:gd name="T67" fmla="*/ 11 h 244"/>
                  <a:gd name="T68" fmla="*/ 19 w 255"/>
                  <a:gd name="T69" fmla="*/ 26 h 244"/>
                  <a:gd name="T70" fmla="*/ 22 w 255"/>
                  <a:gd name="T71" fmla="*/ 34 h 244"/>
                  <a:gd name="T72" fmla="*/ 26 w 255"/>
                  <a:gd name="T73" fmla="*/ 42 h 244"/>
                  <a:gd name="T74" fmla="*/ 30 w 255"/>
                  <a:gd name="T75" fmla="*/ 49 h 244"/>
                  <a:gd name="T76" fmla="*/ 34 w 255"/>
                  <a:gd name="T77" fmla="*/ 55 h 244"/>
                  <a:gd name="T78" fmla="*/ 38 w 255"/>
                  <a:gd name="T79" fmla="*/ 61 h 244"/>
                  <a:gd name="T80" fmla="*/ 42 w 255"/>
                  <a:gd name="T81" fmla="*/ 69 h 244"/>
                  <a:gd name="T82" fmla="*/ 51 w 255"/>
                  <a:gd name="T83" fmla="*/ 82 h 244"/>
                  <a:gd name="T84" fmla="*/ 59 w 255"/>
                  <a:gd name="T85" fmla="*/ 95 h 244"/>
                  <a:gd name="T86" fmla="*/ 59 w 255"/>
                  <a:gd name="T87" fmla="*/ 95 h 2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5"/>
                  <a:gd name="T133" fmla="*/ 0 h 244"/>
                  <a:gd name="T134" fmla="*/ 255 w 255"/>
                  <a:gd name="T135" fmla="*/ 244 h 2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5" h="244">
                    <a:moveTo>
                      <a:pt x="117" y="190"/>
                    </a:moveTo>
                    <a:lnTo>
                      <a:pt x="123" y="188"/>
                    </a:lnTo>
                    <a:lnTo>
                      <a:pt x="134" y="168"/>
                    </a:lnTo>
                    <a:lnTo>
                      <a:pt x="147" y="145"/>
                    </a:lnTo>
                    <a:lnTo>
                      <a:pt x="161" y="120"/>
                    </a:lnTo>
                    <a:lnTo>
                      <a:pt x="175" y="95"/>
                    </a:lnTo>
                    <a:lnTo>
                      <a:pt x="191" y="71"/>
                    </a:lnTo>
                    <a:lnTo>
                      <a:pt x="206" y="47"/>
                    </a:lnTo>
                    <a:lnTo>
                      <a:pt x="219" y="26"/>
                    </a:lnTo>
                    <a:lnTo>
                      <a:pt x="232" y="7"/>
                    </a:lnTo>
                    <a:lnTo>
                      <a:pt x="241" y="0"/>
                    </a:lnTo>
                    <a:lnTo>
                      <a:pt x="250" y="1"/>
                    </a:lnTo>
                    <a:lnTo>
                      <a:pt x="255" y="19"/>
                    </a:lnTo>
                    <a:lnTo>
                      <a:pt x="249" y="38"/>
                    </a:lnTo>
                    <a:lnTo>
                      <a:pt x="239" y="63"/>
                    </a:lnTo>
                    <a:lnTo>
                      <a:pt x="227" y="93"/>
                    </a:lnTo>
                    <a:lnTo>
                      <a:pt x="215" y="125"/>
                    </a:lnTo>
                    <a:lnTo>
                      <a:pt x="202" y="158"/>
                    </a:lnTo>
                    <a:lnTo>
                      <a:pt x="190" y="187"/>
                    </a:lnTo>
                    <a:lnTo>
                      <a:pt x="180" y="209"/>
                    </a:lnTo>
                    <a:lnTo>
                      <a:pt x="172" y="223"/>
                    </a:lnTo>
                    <a:lnTo>
                      <a:pt x="165" y="231"/>
                    </a:lnTo>
                    <a:lnTo>
                      <a:pt x="156" y="237"/>
                    </a:lnTo>
                    <a:lnTo>
                      <a:pt x="124" y="244"/>
                    </a:lnTo>
                    <a:lnTo>
                      <a:pt x="93" y="236"/>
                    </a:lnTo>
                    <a:lnTo>
                      <a:pt x="68" y="204"/>
                    </a:lnTo>
                    <a:lnTo>
                      <a:pt x="54" y="175"/>
                    </a:lnTo>
                    <a:lnTo>
                      <a:pt x="39" y="141"/>
                    </a:lnTo>
                    <a:lnTo>
                      <a:pt x="25" y="106"/>
                    </a:lnTo>
                    <a:lnTo>
                      <a:pt x="13" y="73"/>
                    </a:lnTo>
                    <a:lnTo>
                      <a:pt x="0" y="29"/>
                    </a:lnTo>
                    <a:lnTo>
                      <a:pt x="1" y="17"/>
                    </a:lnTo>
                    <a:lnTo>
                      <a:pt x="9" y="11"/>
                    </a:lnTo>
                    <a:lnTo>
                      <a:pt x="25" y="21"/>
                    </a:lnTo>
                    <a:lnTo>
                      <a:pt x="38" y="52"/>
                    </a:lnTo>
                    <a:lnTo>
                      <a:pt x="44" y="68"/>
                    </a:lnTo>
                    <a:lnTo>
                      <a:pt x="51" y="83"/>
                    </a:lnTo>
                    <a:lnTo>
                      <a:pt x="59" y="97"/>
                    </a:lnTo>
                    <a:lnTo>
                      <a:pt x="67" y="110"/>
                    </a:lnTo>
                    <a:lnTo>
                      <a:pt x="76" y="123"/>
                    </a:lnTo>
                    <a:lnTo>
                      <a:pt x="84" y="137"/>
                    </a:lnTo>
                    <a:lnTo>
                      <a:pt x="101" y="163"/>
                    </a:lnTo>
                    <a:lnTo>
                      <a:pt x="117" y="190"/>
                    </a:lnTo>
                    <a:close/>
                  </a:path>
                </a:pathLst>
              </a:custGeom>
              <a:solidFill>
                <a:srgbClr val="FF96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4" name="Freeform 35"/>
              <p:cNvSpPr>
                <a:spLocks/>
              </p:cNvSpPr>
              <p:nvPr/>
            </p:nvSpPr>
            <p:spPr bwMode="auto">
              <a:xfrm>
                <a:off x="669" y="2482"/>
                <a:ext cx="145" cy="121"/>
              </a:xfrm>
              <a:custGeom>
                <a:avLst/>
                <a:gdLst>
                  <a:gd name="T0" fmla="*/ 83 w 290"/>
                  <a:gd name="T1" fmla="*/ 93 h 244"/>
                  <a:gd name="T2" fmla="*/ 86 w 290"/>
                  <a:gd name="T3" fmla="*/ 81 h 244"/>
                  <a:gd name="T4" fmla="*/ 89 w 290"/>
                  <a:gd name="T5" fmla="*/ 69 h 244"/>
                  <a:gd name="T6" fmla="*/ 94 w 290"/>
                  <a:gd name="T7" fmla="*/ 57 h 244"/>
                  <a:gd name="T8" fmla="*/ 99 w 290"/>
                  <a:gd name="T9" fmla="*/ 45 h 244"/>
                  <a:gd name="T10" fmla="*/ 106 w 290"/>
                  <a:gd name="T11" fmla="*/ 34 h 244"/>
                  <a:gd name="T12" fmla="*/ 113 w 290"/>
                  <a:gd name="T13" fmla="*/ 23 h 244"/>
                  <a:gd name="T14" fmla="*/ 120 w 290"/>
                  <a:gd name="T15" fmla="*/ 13 h 244"/>
                  <a:gd name="T16" fmla="*/ 129 w 290"/>
                  <a:gd name="T17" fmla="*/ 3 h 244"/>
                  <a:gd name="T18" fmla="*/ 136 w 290"/>
                  <a:gd name="T19" fmla="*/ 0 h 244"/>
                  <a:gd name="T20" fmla="*/ 142 w 290"/>
                  <a:gd name="T21" fmla="*/ 2 h 244"/>
                  <a:gd name="T22" fmla="*/ 145 w 290"/>
                  <a:gd name="T23" fmla="*/ 7 h 244"/>
                  <a:gd name="T24" fmla="*/ 143 w 290"/>
                  <a:gd name="T25" fmla="*/ 15 h 244"/>
                  <a:gd name="T26" fmla="*/ 135 w 290"/>
                  <a:gd name="T27" fmla="*/ 29 h 244"/>
                  <a:gd name="T28" fmla="*/ 127 w 290"/>
                  <a:gd name="T29" fmla="*/ 40 h 244"/>
                  <a:gd name="T30" fmla="*/ 120 w 290"/>
                  <a:gd name="T31" fmla="*/ 60 h 244"/>
                  <a:gd name="T32" fmla="*/ 110 w 290"/>
                  <a:gd name="T33" fmla="*/ 108 h 244"/>
                  <a:gd name="T34" fmla="*/ 106 w 290"/>
                  <a:gd name="T35" fmla="*/ 117 h 244"/>
                  <a:gd name="T36" fmla="*/ 97 w 290"/>
                  <a:gd name="T37" fmla="*/ 121 h 244"/>
                  <a:gd name="T38" fmla="*/ 89 w 290"/>
                  <a:gd name="T39" fmla="*/ 120 h 244"/>
                  <a:gd name="T40" fmla="*/ 82 w 290"/>
                  <a:gd name="T41" fmla="*/ 115 h 244"/>
                  <a:gd name="T42" fmla="*/ 75 w 290"/>
                  <a:gd name="T43" fmla="*/ 109 h 244"/>
                  <a:gd name="T44" fmla="*/ 68 w 290"/>
                  <a:gd name="T45" fmla="*/ 103 h 244"/>
                  <a:gd name="T46" fmla="*/ 52 w 290"/>
                  <a:gd name="T47" fmla="*/ 97 h 244"/>
                  <a:gd name="T48" fmla="*/ 36 w 290"/>
                  <a:gd name="T49" fmla="*/ 92 h 244"/>
                  <a:gd name="T50" fmla="*/ 4 w 290"/>
                  <a:gd name="T51" fmla="*/ 79 h 244"/>
                  <a:gd name="T52" fmla="*/ 0 w 290"/>
                  <a:gd name="T53" fmla="*/ 75 h 244"/>
                  <a:gd name="T54" fmla="*/ 1 w 290"/>
                  <a:gd name="T55" fmla="*/ 70 h 244"/>
                  <a:gd name="T56" fmla="*/ 4 w 290"/>
                  <a:gd name="T57" fmla="*/ 67 h 244"/>
                  <a:gd name="T58" fmla="*/ 9 w 290"/>
                  <a:gd name="T59" fmla="*/ 67 h 244"/>
                  <a:gd name="T60" fmla="*/ 25 w 290"/>
                  <a:gd name="T61" fmla="*/ 72 h 244"/>
                  <a:gd name="T62" fmla="*/ 36 w 290"/>
                  <a:gd name="T63" fmla="*/ 77 h 244"/>
                  <a:gd name="T64" fmla="*/ 48 w 290"/>
                  <a:gd name="T65" fmla="*/ 81 h 244"/>
                  <a:gd name="T66" fmla="*/ 70 w 290"/>
                  <a:gd name="T67" fmla="*/ 90 h 244"/>
                  <a:gd name="T68" fmla="*/ 83 w 290"/>
                  <a:gd name="T69" fmla="*/ 93 h 244"/>
                  <a:gd name="T70" fmla="*/ 83 w 290"/>
                  <a:gd name="T71" fmla="*/ 93 h 2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0"/>
                  <a:gd name="T109" fmla="*/ 0 h 244"/>
                  <a:gd name="T110" fmla="*/ 290 w 290"/>
                  <a:gd name="T111" fmla="*/ 244 h 2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0" h="244">
                    <a:moveTo>
                      <a:pt x="166" y="188"/>
                    </a:moveTo>
                    <a:lnTo>
                      <a:pt x="172" y="163"/>
                    </a:lnTo>
                    <a:lnTo>
                      <a:pt x="179" y="139"/>
                    </a:lnTo>
                    <a:lnTo>
                      <a:pt x="189" y="114"/>
                    </a:lnTo>
                    <a:lnTo>
                      <a:pt x="199" y="91"/>
                    </a:lnTo>
                    <a:lnTo>
                      <a:pt x="212" y="69"/>
                    </a:lnTo>
                    <a:lnTo>
                      <a:pt x="226" y="47"/>
                    </a:lnTo>
                    <a:lnTo>
                      <a:pt x="241" y="27"/>
                    </a:lnTo>
                    <a:lnTo>
                      <a:pt x="257" y="7"/>
                    </a:lnTo>
                    <a:lnTo>
                      <a:pt x="271" y="0"/>
                    </a:lnTo>
                    <a:lnTo>
                      <a:pt x="283" y="4"/>
                    </a:lnTo>
                    <a:lnTo>
                      <a:pt x="290" y="14"/>
                    </a:lnTo>
                    <a:lnTo>
                      <a:pt x="286" y="30"/>
                    </a:lnTo>
                    <a:lnTo>
                      <a:pt x="269" y="58"/>
                    </a:lnTo>
                    <a:lnTo>
                      <a:pt x="255" y="81"/>
                    </a:lnTo>
                    <a:lnTo>
                      <a:pt x="240" y="121"/>
                    </a:lnTo>
                    <a:lnTo>
                      <a:pt x="221" y="218"/>
                    </a:lnTo>
                    <a:lnTo>
                      <a:pt x="213" y="236"/>
                    </a:lnTo>
                    <a:lnTo>
                      <a:pt x="195" y="244"/>
                    </a:lnTo>
                    <a:lnTo>
                      <a:pt x="179" y="242"/>
                    </a:lnTo>
                    <a:lnTo>
                      <a:pt x="164" y="231"/>
                    </a:lnTo>
                    <a:lnTo>
                      <a:pt x="150" y="219"/>
                    </a:lnTo>
                    <a:lnTo>
                      <a:pt x="136" y="208"/>
                    </a:lnTo>
                    <a:lnTo>
                      <a:pt x="104" y="195"/>
                    </a:lnTo>
                    <a:lnTo>
                      <a:pt x="71" y="185"/>
                    </a:lnTo>
                    <a:lnTo>
                      <a:pt x="8" y="159"/>
                    </a:lnTo>
                    <a:lnTo>
                      <a:pt x="0" y="151"/>
                    </a:lnTo>
                    <a:lnTo>
                      <a:pt x="1" y="141"/>
                    </a:lnTo>
                    <a:lnTo>
                      <a:pt x="8" y="135"/>
                    </a:lnTo>
                    <a:lnTo>
                      <a:pt x="19" y="135"/>
                    </a:lnTo>
                    <a:lnTo>
                      <a:pt x="50" y="146"/>
                    </a:lnTo>
                    <a:lnTo>
                      <a:pt x="72" y="155"/>
                    </a:lnTo>
                    <a:lnTo>
                      <a:pt x="96" y="164"/>
                    </a:lnTo>
                    <a:lnTo>
                      <a:pt x="140" y="181"/>
                    </a:lnTo>
                    <a:lnTo>
                      <a:pt x="166" y="188"/>
                    </a:lnTo>
                    <a:close/>
                  </a:path>
                </a:pathLst>
              </a:custGeom>
              <a:solidFill>
                <a:srgbClr val="FF96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5" name="Freeform 36"/>
              <p:cNvSpPr>
                <a:spLocks/>
              </p:cNvSpPr>
              <p:nvPr/>
            </p:nvSpPr>
            <p:spPr bwMode="auto">
              <a:xfrm>
                <a:off x="728" y="2611"/>
                <a:ext cx="158" cy="121"/>
              </a:xfrm>
              <a:custGeom>
                <a:avLst/>
                <a:gdLst>
                  <a:gd name="T0" fmla="*/ 58 w 316"/>
                  <a:gd name="T1" fmla="*/ 88 h 242"/>
                  <a:gd name="T2" fmla="*/ 66 w 316"/>
                  <a:gd name="T3" fmla="*/ 78 h 242"/>
                  <a:gd name="T4" fmla="*/ 74 w 316"/>
                  <a:gd name="T5" fmla="*/ 68 h 242"/>
                  <a:gd name="T6" fmla="*/ 81 w 316"/>
                  <a:gd name="T7" fmla="*/ 59 h 242"/>
                  <a:gd name="T8" fmla="*/ 89 w 316"/>
                  <a:gd name="T9" fmla="*/ 49 h 242"/>
                  <a:gd name="T10" fmla="*/ 95 w 316"/>
                  <a:gd name="T11" fmla="*/ 42 h 242"/>
                  <a:gd name="T12" fmla="*/ 102 w 316"/>
                  <a:gd name="T13" fmla="*/ 35 h 242"/>
                  <a:gd name="T14" fmla="*/ 109 w 316"/>
                  <a:gd name="T15" fmla="*/ 29 h 242"/>
                  <a:gd name="T16" fmla="*/ 117 w 316"/>
                  <a:gd name="T17" fmla="*/ 23 h 242"/>
                  <a:gd name="T18" fmla="*/ 125 w 316"/>
                  <a:gd name="T19" fmla="*/ 17 h 242"/>
                  <a:gd name="T20" fmla="*/ 134 w 316"/>
                  <a:gd name="T21" fmla="*/ 11 h 242"/>
                  <a:gd name="T22" fmla="*/ 141 w 316"/>
                  <a:gd name="T23" fmla="*/ 6 h 242"/>
                  <a:gd name="T24" fmla="*/ 149 w 316"/>
                  <a:gd name="T25" fmla="*/ 0 h 242"/>
                  <a:gd name="T26" fmla="*/ 158 w 316"/>
                  <a:gd name="T27" fmla="*/ 1 h 242"/>
                  <a:gd name="T28" fmla="*/ 158 w 316"/>
                  <a:gd name="T29" fmla="*/ 10 h 242"/>
                  <a:gd name="T30" fmla="*/ 147 w 316"/>
                  <a:gd name="T31" fmla="*/ 23 h 242"/>
                  <a:gd name="T32" fmla="*/ 137 w 316"/>
                  <a:gd name="T33" fmla="*/ 35 h 242"/>
                  <a:gd name="T34" fmla="*/ 127 w 316"/>
                  <a:gd name="T35" fmla="*/ 49 h 242"/>
                  <a:gd name="T36" fmla="*/ 117 w 316"/>
                  <a:gd name="T37" fmla="*/ 61 h 242"/>
                  <a:gd name="T38" fmla="*/ 113 w 316"/>
                  <a:gd name="T39" fmla="*/ 68 h 242"/>
                  <a:gd name="T40" fmla="*/ 108 w 316"/>
                  <a:gd name="T41" fmla="*/ 75 h 242"/>
                  <a:gd name="T42" fmla="*/ 103 w 316"/>
                  <a:gd name="T43" fmla="*/ 82 h 242"/>
                  <a:gd name="T44" fmla="*/ 98 w 316"/>
                  <a:gd name="T45" fmla="*/ 88 h 242"/>
                  <a:gd name="T46" fmla="*/ 94 w 316"/>
                  <a:gd name="T47" fmla="*/ 95 h 242"/>
                  <a:gd name="T48" fmla="*/ 89 w 316"/>
                  <a:gd name="T49" fmla="*/ 102 h 242"/>
                  <a:gd name="T50" fmla="*/ 79 w 316"/>
                  <a:gd name="T51" fmla="*/ 115 h 242"/>
                  <a:gd name="T52" fmla="*/ 73 w 316"/>
                  <a:gd name="T53" fmla="*/ 120 h 242"/>
                  <a:gd name="T54" fmla="*/ 64 w 316"/>
                  <a:gd name="T55" fmla="*/ 121 h 242"/>
                  <a:gd name="T56" fmla="*/ 34 w 316"/>
                  <a:gd name="T57" fmla="*/ 110 h 242"/>
                  <a:gd name="T58" fmla="*/ 19 w 316"/>
                  <a:gd name="T59" fmla="*/ 102 h 242"/>
                  <a:gd name="T60" fmla="*/ 4 w 316"/>
                  <a:gd name="T61" fmla="*/ 93 h 242"/>
                  <a:gd name="T62" fmla="*/ 0 w 316"/>
                  <a:gd name="T63" fmla="*/ 89 h 242"/>
                  <a:gd name="T64" fmla="*/ 0 w 316"/>
                  <a:gd name="T65" fmla="*/ 85 h 242"/>
                  <a:gd name="T66" fmla="*/ 3 w 316"/>
                  <a:gd name="T67" fmla="*/ 81 h 242"/>
                  <a:gd name="T68" fmla="*/ 9 w 316"/>
                  <a:gd name="T69" fmla="*/ 81 h 242"/>
                  <a:gd name="T70" fmla="*/ 34 w 316"/>
                  <a:gd name="T71" fmla="*/ 86 h 242"/>
                  <a:gd name="T72" fmla="*/ 58 w 316"/>
                  <a:gd name="T73" fmla="*/ 88 h 242"/>
                  <a:gd name="T74" fmla="*/ 58 w 316"/>
                  <a:gd name="T75" fmla="*/ 88 h 2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6"/>
                  <a:gd name="T115" fmla="*/ 0 h 242"/>
                  <a:gd name="T116" fmla="*/ 316 w 316"/>
                  <a:gd name="T117" fmla="*/ 242 h 2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6" h="242">
                    <a:moveTo>
                      <a:pt x="117" y="176"/>
                    </a:moveTo>
                    <a:lnTo>
                      <a:pt x="132" y="156"/>
                    </a:lnTo>
                    <a:lnTo>
                      <a:pt x="148" y="136"/>
                    </a:lnTo>
                    <a:lnTo>
                      <a:pt x="163" y="117"/>
                    </a:lnTo>
                    <a:lnTo>
                      <a:pt x="179" y="98"/>
                    </a:lnTo>
                    <a:lnTo>
                      <a:pt x="191" y="83"/>
                    </a:lnTo>
                    <a:lnTo>
                      <a:pt x="205" y="70"/>
                    </a:lnTo>
                    <a:lnTo>
                      <a:pt x="219" y="57"/>
                    </a:lnTo>
                    <a:lnTo>
                      <a:pt x="235" y="45"/>
                    </a:lnTo>
                    <a:lnTo>
                      <a:pt x="251" y="33"/>
                    </a:lnTo>
                    <a:lnTo>
                      <a:pt x="267" y="22"/>
                    </a:lnTo>
                    <a:lnTo>
                      <a:pt x="282" y="11"/>
                    </a:lnTo>
                    <a:lnTo>
                      <a:pt x="297" y="0"/>
                    </a:lnTo>
                    <a:lnTo>
                      <a:pt x="316" y="1"/>
                    </a:lnTo>
                    <a:lnTo>
                      <a:pt x="315" y="20"/>
                    </a:lnTo>
                    <a:lnTo>
                      <a:pt x="294" y="45"/>
                    </a:lnTo>
                    <a:lnTo>
                      <a:pt x="274" y="70"/>
                    </a:lnTo>
                    <a:lnTo>
                      <a:pt x="255" y="97"/>
                    </a:lnTo>
                    <a:lnTo>
                      <a:pt x="235" y="123"/>
                    </a:lnTo>
                    <a:lnTo>
                      <a:pt x="226" y="136"/>
                    </a:lnTo>
                    <a:lnTo>
                      <a:pt x="216" y="149"/>
                    </a:lnTo>
                    <a:lnTo>
                      <a:pt x="207" y="163"/>
                    </a:lnTo>
                    <a:lnTo>
                      <a:pt x="197" y="176"/>
                    </a:lnTo>
                    <a:lnTo>
                      <a:pt x="188" y="189"/>
                    </a:lnTo>
                    <a:lnTo>
                      <a:pt x="178" y="203"/>
                    </a:lnTo>
                    <a:lnTo>
                      <a:pt x="159" y="229"/>
                    </a:lnTo>
                    <a:lnTo>
                      <a:pt x="146" y="239"/>
                    </a:lnTo>
                    <a:lnTo>
                      <a:pt x="128" y="242"/>
                    </a:lnTo>
                    <a:lnTo>
                      <a:pt x="67" y="220"/>
                    </a:lnTo>
                    <a:lnTo>
                      <a:pt x="37" y="203"/>
                    </a:lnTo>
                    <a:lnTo>
                      <a:pt x="8" y="186"/>
                    </a:lnTo>
                    <a:lnTo>
                      <a:pt x="0" y="178"/>
                    </a:lnTo>
                    <a:lnTo>
                      <a:pt x="0" y="169"/>
                    </a:lnTo>
                    <a:lnTo>
                      <a:pt x="6" y="162"/>
                    </a:lnTo>
                    <a:lnTo>
                      <a:pt x="17" y="161"/>
                    </a:lnTo>
                    <a:lnTo>
                      <a:pt x="67" y="171"/>
                    </a:lnTo>
                    <a:lnTo>
                      <a:pt x="117" y="176"/>
                    </a:lnTo>
                    <a:close/>
                  </a:path>
                </a:pathLst>
              </a:custGeom>
              <a:solidFill>
                <a:srgbClr val="FF96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6" name="Freeform 37"/>
              <p:cNvSpPr>
                <a:spLocks/>
              </p:cNvSpPr>
              <p:nvPr/>
            </p:nvSpPr>
            <p:spPr bwMode="auto">
              <a:xfrm>
                <a:off x="966" y="2373"/>
                <a:ext cx="641" cy="884"/>
              </a:xfrm>
              <a:custGeom>
                <a:avLst/>
                <a:gdLst>
                  <a:gd name="T0" fmla="*/ 103 w 1281"/>
                  <a:gd name="T1" fmla="*/ 679 h 1767"/>
                  <a:gd name="T2" fmla="*/ 74 w 1281"/>
                  <a:gd name="T3" fmla="*/ 618 h 1767"/>
                  <a:gd name="T4" fmla="*/ 7 w 1281"/>
                  <a:gd name="T5" fmla="*/ 560 h 1767"/>
                  <a:gd name="T6" fmla="*/ 0 w 1281"/>
                  <a:gd name="T7" fmla="*/ 479 h 1767"/>
                  <a:gd name="T8" fmla="*/ 20 w 1281"/>
                  <a:gd name="T9" fmla="*/ 446 h 1767"/>
                  <a:gd name="T10" fmla="*/ 54 w 1281"/>
                  <a:gd name="T11" fmla="*/ 437 h 1767"/>
                  <a:gd name="T12" fmla="*/ 138 w 1281"/>
                  <a:gd name="T13" fmla="*/ 479 h 1767"/>
                  <a:gd name="T14" fmla="*/ 154 w 1281"/>
                  <a:gd name="T15" fmla="*/ 450 h 1767"/>
                  <a:gd name="T16" fmla="*/ 145 w 1281"/>
                  <a:gd name="T17" fmla="*/ 249 h 1767"/>
                  <a:gd name="T18" fmla="*/ 183 w 1281"/>
                  <a:gd name="T19" fmla="*/ 213 h 1767"/>
                  <a:gd name="T20" fmla="*/ 219 w 1281"/>
                  <a:gd name="T21" fmla="*/ 240 h 1767"/>
                  <a:gd name="T22" fmla="*/ 261 w 1281"/>
                  <a:gd name="T23" fmla="*/ 296 h 1767"/>
                  <a:gd name="T24" fmla="*/ 282 w 1281"/>
                  <a:gd name="T25" fmla="*/ 275 h 1767"/>
                  <a:gd name="T26" fmla="*/ 297 w 1281"/>
                  <a:gd name="T27" fmla="*/ 155 h 1767"/>
                  <a:gd name="T28" fmla="*/ 339 w 1281"/>
                  <a:gd name="T29" fmla="*/ 97 h 1767"/>
                  <a:gd name="T30" fmla="*/ 402 w 1281"/>
                  <a:gd name="T31" fmla="*/ 124 h 1767"/>
                  <a:gd name="T32" fmla="*/ 483 w 1281"/>
                  <a:gd name="T33" fmla="*/ 0 h 1767"/>
                  <a:gd name="T34" fmla="*/ 527 w 1281"/>
                  <a:gd name="T35" fmla="*/ 1 h 1767"/>
                  <a:gd name="T36" fmla="*/ 547 w 1281"/>
                  <a:gd name="T37" fmla="*/ 41 h 1767"/>
                  <a:gd name="T38" fmla="*/ 504 w 1281"/>
                  <a:gd name="T39" fmla="*/ 124 h 1767"/>
                  <a:gd name="T40" fmla="*/ 582 w 1281"/>
                  <a:gd name="T41" fmla="*/ 124 h 1767"/>
                  <a:gd name="T42" fmla="*/ 641 w 1281"/>
                  <a:gd name="T43" fmla="*/ 140 h 1767"/>
                  <a:gd name="T44" fmla="*/ 634 w 1281"/>
                  <a:gd name="T45" fmla="*/ 193 h 1767"/>
                  <a:gd name="T46" fmla="*/ 520 w 1281"/>
                  <a:gd name="T47" fmla="*/ 256 h 1767"/>
                  <a:gd name="T48" fmla="*/ 612 w 1281"/>
                  <a:gd name="T49" fmla="*/ 294 h 1767"/>
                  <a:gd name="T50" fmla="*/ 629 w 1281"/>
                  <a:gd name="T51" fmla="*/ 357 h 1767"/>
                  <a:gd name="T52" fmla="*/ 578 w 1281"/>
                  <a:gd name="T53" fmla="*/ 408 h 1767"/>
                  <a:gd name="T54" fmla="*/ 504 w 1281"/>
                  <a:gd name="T55" fmla="*/ 446 h 1767"/>
                  <a:gd name="T56" fmla="*/ 574 w 1281"/>
                  <a:gd name="T57" fmla="*/ 490 h 1767"/>
                  <a:gd name="T58" fmla="*/ 565 w 1281"/>
                  <a:gd name="T59" fmla="*/ 562 h 1767"/>
                  <a:gd name="T60" fmla="*/ 527 w 1281"/>
                  <a:gd name="T61" fmla="*/ 643 h 1767"/>
                  <a:gd name="T62" fmla="*/ 449 w 1281"/>
                  <a:gd name="T63" fmla="*/ 680 h 1767"/>
                  <a:gd name="T64" fmla="*/ 342 w 1281"/>
                  <a:gd name="T65" fmla="*/ 696 h 1767"/>
                  <a:gd name="T66" fmla="*/ 248 w 1281"/>
                  <a:gd name="T67" fmla="*/ 776 h 1767"/>
                  <a:gd name="T68" fmla="*/ 166 w 1281"/>
                  <a:gd name="T69" fmla="*/ 747 h 1767"/>
                  <a:gd name="T70" fmla="*/ 116 w 1281"/>
                  <a:gd name="T71" fmla="*/ 796 h 1767"/>
                  <a:gd name="T72" fmla="*/ 60 w 1281"/>
                  <a:gd name="T73" fmla="*/ 884 h 1767"/>
                  <a:gd name="T74" fmla="*/ 29 w 1281"/>
                  <a:gd name="T75" fmla="*/ 830 h 1767"/>
                  <a:gd name="T76" fmla="*/ 103 w 1281"/>
                  <a:gd name="T77" fmla="*/ 679 h 1767"/>
                  <a:gd name="T78" fmla="*/ 103 w 1281"/>
                  <a:gd name="T79" fmla="*/ 679 h 1767"/>
                  <a:gd name="T80" fmla="*/ 103 w 1281"/>
                  <a:gd name="T81" fmla="*/ 679 h 17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1"/>
                  <a:gd name="T124" fmla="*/ 0 h 1767"/>
                  <a:gd name="T125" fmla="*/ 1281 w 1281"/>
                  <a:gd name="T126" fmla="*/ 1767 h 17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1" h="1767">
                    <a:moveTo>
                      <a:pt x="205" y="1357"/>
                    </a:moveTo>
                    <a:lnTo>
                      <a:pt x="147" y="1235"/>
                    </a:lnTo>
                    <a:lnTo>
                      <a:pt x="13" y="1120"/>
                    </a:lnTo>
                    <a:lnTo>
                      <a:pt x="0" y="958"/>
                    </a:lnTo>
                    <a:lnTo>
                      <a:pt x="39" y="891"/>
                    </a:lnTo>
                    <a:lnTo>
                      <a:pt x="107" y="873"/>
                    </a:lnTo>
                    <a:lnTo>
                      <a:pt x="276" y="957"/>
                    </a:lnTo>
                    <a:lnTo>
                      <a:pt x="307" y="900"/>
                    </a:lnTo>
                    <a:lnTo>
                      <a:pt x="290" y="497"/>
                    </a:lnTo>
                    <a:lnTo>
                      <a:pt x="365" y="426"/>
                    </a:lnTo>
                    <a:lnTo>
                      <a:pt x="438" y="479"/>
                    </a:lnTo>
                    <a:lnTo>
                      <a:pt x="522" y="591"/>
                    </a:lnTo>
                    <a:lnTo>
                      <a:pt x="563" y="550"/>
                    </a:lnTo>
                    <a:lnTo>
                      <a:pt x="593" y="310"/>
                    </a:lnTo>
                    <a:lnTo>
                      <a:pt x="678" y="194"/>
                    </a:lnTo>
                    <a:lnTo>
                      <a:pt x="803" y="248"/>
                    </a:lnTo>
                    <a:lnTo>
                      <a:pt x="965" y="0"/>
                    </a:lnTo>
                    <a:lnTo>
                      <a:pt x="1054" y="1"/>
                    </a:lnTo>
                    <a:lnTo>
                      <a:pt x="1094" y="81"/>
                    </a:lnTo>
                    <a:lnTo>
                      <a:pt x="1008" y="248"/>
                    </a:lnTo>
                    <a:lnTo>
                      <a:pt x="1164" y="248"/>
                    </a:lnTo>
                    <a:lnTo>
                      <a:pt x="1281" y="279"/>
                    </a:lnTo>
                    <a:lnTo>
                      <a:pt x="1267" y="386"/>
                    </a:lnTo>
                    <a:lnTo>
                      <a:pt x="1039" y="511"/>
                    </a:lnTo>
                    <a:lnTo>
                      <a:pt x="1223" y="587"/>
                    </a:lnTo>
                    <a:lnTo>
                      <a:pt x="1258" y="713"/>
                    </a:lnTo>
                    <a:lnTo>
                      <a:pt x="1155" y="815"/>
                    </a:lnTo>
                    <a:lnTo>
                      <a:pt x="1008" y="891"/>
                    </a:lnTo>
                    <a:lnTo>
                      <a:pt x="1147" y="979"/>
                    </a:lnTo>
                    <a:lnTo>
                      <a:pt x="1129" y="1123"/>
                    </a:lnTo>
                    <a:lnTo>
                      <a:pt x="1054" y="1285"/>
                    </a:lnTo>
                    <a:lnTo>
                      <a:pt x="897" y="1360"/>
                    </a:lnTo>
                    <a:lnTo>
                      <a:pt x="683" y="1391"/>
                    </a:lnTo>
                    <a:lnTo>
                      <a:pt x="495" y="1552"/>
                    </a:lnTo>
                    <a:lnTo>
                      <a:pt x="331" y="1494"/>
                    </a:lnTo>
                    <a:lnTo>
                      <a:pt x="232" y="1592"/>
                    </a:lnTo>
                    <a:lnTo>
                      <a:pt x="120" y="1767"/>
                    </a:lnTo>
                    <a:lnTo>
                      <a:pt x="58" y="1659"/>
                    </a:lnTo>
                    <a:lnTo>
                      <a:pt x="205" y="1357"/>
                    </a:lnTo>
                    <a:close/>
                  </a:path>
                </a:pathLst>
              </a:custGeom>
              <a:solidFill>
                <a:srgbClr val="FF96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7" name="Freeform 38"/>
              <p:cNvSpPr>
                <a:spLocks/>
              </p:cNvSpPr>
              <p:nvPr/>
            </p:nvSpPr>
            <p:spPr bwMode="auto">
              <a:xfrm>
                <a:off x="1301" y="2531"/>
                <a:ext cx="236" cy="144"/>
              </a:xfrm>
              <a:custGeom>
                <a:avLst/>
                <a:gdLst>
                  <a:gd name="T0" fmla="*/ 56 w 472"/>
                  <a:gd name="T1" fmla="*/ 92 h 289"/>
                  <a:gd name="T2" fmla="*/ 62 w 472"/>
                  <a:gd name="T3" fmla="*/ 87 h 289"/>
                  <a:gd name="T4" fmla="*/ 71 w 472"/>
                  <a:gd name="T5" fmla="*/ 82 h 289"/>
                  <a:gd name="T6" fmla="*/ 81 w 472"/>
                  <a:gd name="T7" fmla="*/ 77 h 289"/>
                  <a:gd name="T8" fmla="*/ 92 w 472"/>
                  <a:gd name="T9" fmla="*/ 72 h 289"/>
                  <a:gd name="T10" fmla="*/ 103 w 472"/>
                  <a:gd name="T11" fmla="*/ 67 h 289"/>
                  <a:gd name="T12" fmla="*/ 114 w 472"/>
                  <a:gd name="T13" fmla="*/ 62 h 289"/>
                  <a:gd name="T14" fmla="*/ 126 w 472"/>
                  <a:gd name="T15" fmla="*/ 57 h 289"/>
                  <a:gd name="T16" fmla="*/ 138 w 472"/>
                  <a:gd name="T17" fmla="*/ 53 h 289"/>
                  <a:gd name="T18" fmla="*/ 163 w 472"/>
                  <a:gd name="T19" fmla="*/ 45 h 289"/>
                  <a:gd name="T20" fmla="*/ 187 w 472"/>
                  <a:gd name="T21" fmla="*/ 39 h 289"/>
                  <a:gd name="T22" fmla="*/ 209 w 472"/>
                  <a:gd name="T23" fmla="*/ 34 h 289"/>
                  <a:gd name="T24" fmla="*/ 228 w 472"/>
                  <a:gd name="T25" fmla="*/ 32 h 289"/>
                  <a:gd name="T26" fmla="*/ 236 w 472"/>
                  <a:gd name="T27" fmla="*/ 37 h 289"/>
                  <a:gd name="T28" fmla="*/ 236 w 472"/>
                  <a:gd name="T29" fmla="*/ 41 h 289"/>
                  <a:gd name="T30" fmla="*/ 231 w 472"/>
                  <a:gd name="T31" fmla="*/ 45 h 289"/>
                  <a:gd name="T32" fmla="*/ 211 w 472"/>
                  <a:gd name="T33" fmla="*/ 52 h 289"/>
                  <a:gd name="T34" fmla="*/ 189 w 472"/>
                  <a:gd name="T35" fmla="*/ 60 h 289"/>
                  <a:gd name="T36" fmla="*/ 178 w 472"/>
                  <a:gd name="T37" fmla="*/ 65 h 289"/>
                  <a:gd name="T38" fmla="*/ 166 w 472"/>
                  <a:gd name="T39" fmla="*/ 71 h 289"/>
                  <a:gd name="T40" fmla="*/ 155 w 472"/>
                  <a:gd name="T41" fmla="*/ 77 h 289"/>
                  <a:gd name="T42" fmla="*/ 144 w 472"/>
                  <a:gd name="T43" fmla="*/ 83 h 289"/>
                  <a:gd name="T44" fmla="*/ 132 w 472"/>
                  <a:gd name="T45" fmla="*/ 90 h 289"/>
                  <a:gd name="T46" fmla="*/ 120 w 472"/>
                  <a:gd name="T47" fmla="*/ 96 h 289"/>
                  <a:gd name="T48" fmla="*/ 110 w 472"/>
                  <a:gd name="T49" fmla="*/ 102 h 289"/>
                  <a:gd name="T50" fmla="*/ 99 w 472"/>
                  <a:gd name="T51" fmla="*/ 109 h 289"/>
                  <a:gd name="T52" fmla="*/ 87 w 472"/>
                  <a:gd name="T53" fmla="*/ 115 h 289"/>
                  <a:gd name="T54" fmla="*/ 77 w 472"/>
                  <a:gd name="T55" fmla="*/ 123 h 289"/>
                  <a:gd name="T56" fmla="*/ 66 w 472"/>
                  <a:gd name="T57" fmla="*/ 131 h 289"/>
                  <a:gd name="T58" fmla="*/ 56 w 472"/>
                  <a:gd name="T59" fmla="*/ 139 h 289"/>
                  <a:gd name="T60" fmla="*/ 44 w 472"/>
                  <a:gd name="T61" fmla="*/ 144 h 289"/>
                  <a:gd name="T62" fmla="*/ 34 w 472"/>
                  <a:gd name="T63" fmla="*/ 143 h 289"/>
                  <a:gd name="T64" fmla="*/ 28 w 472"/>
                  <a:gd name="T65" fmla="*/ 136 h 289"/>
                  <a:gd name="T66" fmla="*/ 25 w 472"/>
                  <a:gd name="T67" fmla="*/ 123 h 289"/>
                  <a:gd name="T68" fmla="*/ 24 w 472"/>
                  <a:gd name="T69" fmla="*/ 109 h 289"/>
                  <a:gd name="T70" fmla="*/ 20 w 472"/>
                  <a:gd name="T71" fmla="*/ 94 h 289"/>
                  <a:gd name="T72" fmla="*/ 15 w 472"/>
                  <a:gd name="T73" fmla="*/ 78 h 289"/>
                  <a:gd name="T74" fmla="*/ 10 w 472"/>
                  <a:gd name="T75" fmla="*/ 62 h 289"/>
                  <a:gd name="T76" fmla="*/ 1 w 472"/>
                  <a:gd name="T77" fmla="*/ 32 h 289"/>
                  <a:gd name="T78" fmla="*/ 0 w 472"/>
                  <a:gd name="T79" fmla="*/ 6 h 289"/>
                  <a:gd name="T80" fmla="*/ 3 w 472"/>
                  <a:gd name="T81" fmla="*/ 1 h 289"/>
                  <a:gd name="T82" fmla="*/ 7 w 472"/>
                  <a:gd name="T83" fmla="*/ 0 h 289"/>
                  <a:gd name="T84" fmla="*/ 14 w 472"/>
                  <a:gd name="T85" fmla="*/ 7 h 289"/>
                  <a:gd name="T86" fmla="*/ 17 w 472"/>
                  <a:gd name="T87" fmla="*/ 24 h 289"/>
                  <a:gd name="T88" fmla="*/ 20 w 472"/>
                  <a:gd name="T89" fmla="*/ 36 h 289"/>
                  <a:gd name="T90" fmla="*/ 24 w 472"/>
                  <a:gd name="T91" fmla="*/ 45 h 289"/>
                  <a:gd name="T92" fmla="*/ 29 w 472"/>
                  <a:gd name="T93" fmla="*/ 53 h 289"/>
                  <a:gd name="T94" fmla="*/ 35 w 472"/>
                  <a:gd name="T95" fmla="*/ 61 h 289"/>
                  <a:gd name="T96" fmla="*/ 41 w 472"/>
                  <a:gd name="T97" fmla="*/ 69 h 289"/>
                  <a:gd name="T98" fmla="*/ 48 w 472"/>
                  <a:gd name="T99" fmla="*/ 79 h 289"/>
                  <a:gd name="T100" fmla="*/ 56 w 472"/>
                  <a:gd name="T101" fmla="*/ 92 h 289"/>
                  <a:gd name="T102" fmla="*/ 56 w 472"/>
                  <a:gd name="T103" fmla="*/ 92 h 2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2"/>
                  <a:gd name="T157" fmla="*/ 0 h 289"/>
                  <a:gd name="T158" fmla="*/ 472 w 472"/>
                  <a:gd name="T159" fmla="*/ 289 h 2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2" h="289">
                    <a:moveTo>
                      <a:pt x="111" y="184"/>
                    </a:moveTo>
                    <a:lnTo>
                      <a:pt x="125" y="174"/>
                    </a:lnTo>
                    <a:lnTo>
                      <a:pt x="142" y="164"/>
                    </a:lnTo>
                    <a:lnTo>
                      <a:pt x="161" y="154"/>
                    </a:lnTo>
                    <a:lnTo>
                      <a:pt x="183" y="145"/>
                    </a:lnTo>
                    <a:lnTo>
                      <a:pt x="205" y="134"/>
                    </a:lnTo>
                    <a:lnTo>
                      <a:pt x="228" y="125"/>
                    </a:lnTo>
                    <a:lnTo>
                      <a:pt x="252" y="115"/>
                    </a:lnTo>
                    <a:lnTo>
                      <a:pt x="276" y="107"/>
                    </a:lnTo>
                    <a:lnTo>
                      <a:pt x="326" y="91"/>
                    </a:lnTo>
                    <a:lnTo>
                      <a:pt x="374" y="78"/>
                    </a:lnTo>
                    <a:lnTo>
                      <a:pt x="418" y="69"/>
                    </a:lnTo>
                    <a:lnTo>
                      <a:pt x="455" y="64"/>
                    </a:lnTo>
                    <a:lnTo>
                      <a:pt x="472" y="74"/>
                    </a:lnTo>
                    <a:lnTo>
                      <a:pt x="471" y="83"/>
                    </a:lnTo>
                    <a:lnTo>
                      <a:pt x="462" y="90"/>
                    </a:lnTo>
                    <a:lnTo>
                      <a:pt x="421" y="105"/>
                    </a:lnTo>
                    <a:lnTo>
                      <a:pt x="378" y="120"/>
                    </a:lnTo>
                    <a:lnTo>
                      <a:pt x="355" y="131"/>
                    </a:lnTo>
                    <a:lnTo>
                      <a:pt x="332" y="143"/>
                    </a:lnTo>
                    <a:lnTo>
                      <a:pt x="309" y="155"/>
                    </a:lnTo>
                    <a:lnTo>
                      <a:pt x="287" y="167"/>
                    </a:lnTo>
                    <a:lnTo>
                      <a:pt x="263" y="180"/>
                    </a:lnTo>
                    <a:lnTo>
                      <a:pt x="241" y="193"/>
                    </a:lnTo>
                    <a:lnTo>
                      <a:pt x="219" y="205"/>
                    </a:lnTo>
                    <a:lnTo>
                      <a:pt x="197" y="218"/>
                    </a:lnTo>
                    <a:lnTo>
                      <a:pt x="174" y="231"/>
                    </a:lnTo>
                    <a:lnTo>
                      <a:pt x="153" y="246"/>
                    </a:lnTo>
                    <a:lnTo>
                      <a:pt x="132" y="263"/>
                    </a:lnTo>
                    <a:lnTo>
                      <a:pt x="112" y="278"/>
                    </a:lnTo>
                    <a:lnTo>
                      <a:pt x="88" y="289"/>
                    </a:lnTo>
                    <a:lnTo>
                      <a:pt x="68" y="287"/>
                    </a:lnTo>
                    <a:lnTo>
                      <a:pt x="55" y="273"/>
                    </a:lnTo>
                    <a:lnTo>
                      <a:pt x="50" y="246"/>
                    </a:lnTo>
                    <a:lnTo>
                      <a:pt x="47" y="218"/>
                    </a:lnTo>
                    <a:lnTo>
                      <a:pt x="40" y="188"/>
                    </a:lnTo>
                    <a:lnTo>
                      <a:pt x="30" y="157"/>
                    </a:lnTo>
                    <a:lnTo>
                      <a:pt x="19" y="124"/>
                    </a:lnTo>
                    <a:lnTo>
                      <a:pt x="2" y="64"/>
                    </a:lnTo>
                    <a:lnTo>
                      <a:pt x="0" y="12"/>
                    </a:lnTo>
                    <a:lnTo>
                      <a:pt x="6" y="3"/>
                    </a:lnTo>
                    <a:lnTo>
                      <a:pt x="14" y="0"/>
                    </a:lnTo>
                    <a:lnTo>
                      <a:pt x="27" y="15"/>
                    </a:lnTo>
                    <a:lnTo>
                      <a:pt x="33" y="48"/>
                    </a:lnTo>
                    <a:lnTo>
                      <a:pt x="40" y="72"/>
                    </a:lnTo>
                    <a:lnTo>
                      <a:pt x="48" y="91"/>
                    </a:lnTo>
                    <a:lnTo>
                      <a:pt x="58" y="107"/>
                    </a:lnTo>
                    <a:lnTo>
                      <a:pt x="69" y="122"/>
                    </a:lnTo>
                    <a:lnTo>
                      <a:pt x="82" y="138"/>
                    </a:lnTo>
                    <a:lnTo>
                      <a:pt x="96" y="159"/>
                    </a:lnTo>
                    <a:lnTo>
                      <a:pt x="111" y="184"/>
                    </a:lnTo>
                    <a:close/>
                  </a:path>
                </a:pathLst>
              </a:custGeom>
              <a:solidFill>
                <a:srgbClr val="BA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8" name="Freeform 39"/>
              <p:cNvSpPr>
                <a:spLocks/>
              </p:cNvSpPr>
              <p:nvPr/>
            </p:nvSpPr>
            <p:spPr bwMode="auto">
              <a:xfrm>
                <a:off x="1156" y="2676"/>
                <a:ext cx="336" cy="192"/>
              </a:xfrm>
              <a:custGeom>
                <a:avLst/>
                <a:gdLst>
                  <a:gd name="T0" fmla="*/ 92 w 673"/>
                  <a:gd name="T1" fmla="*/ 148 h 382"/>
                  <a:gd name="T2" fmla="*/ 105 w 673"/>
                  <a:gd name="T3" fmla="*/ 138 h 382"/>
                  <a:gd name="T4" fmla="*/ 118 w 673"/>
                  <a:gd name="T5" fmla="*/ 129 h 382"/>
                  <a:gd name="T6" fmla="*/ 130 w 673"/>
                  <a:gd name="T7" fmla="*/ 120 h 382"/>
                  <a:gd name="T8" fmla="*/ 142 w 673"/>
                  <a:gd name="T9" fmla="*/ 111 h 382"/>
                  <a:gd name="T10" fmla="*/ 154 w 673"/>
                  <a:gd name="T11" fmla="*/ 103 h 382"/>
                  <a:gd name="T12" fmla="*/ 166 w 673"/>
                  <a:gd name="T13" fmla="*/ 94 h 382"/>
                  <a:gd name="T14" fmla="*/ 180 w 673"/>
                  <a:gd name="T15" fmla="*/ 86 h 382"/>
                  <a:gd name="T16" fmla="*/ 195 w 673"/>
                  <a:gd name="T17" fmla="*/ 78 h 382"/>
                  <a:gd name="T18" fmla="*/ 208 w 673"/>
                  <a:gd name="T19" fmla="*/ 74 h 382"/>
                  <a:gd name="T20" fmla="*/ 228 w 673"/>
                  <a:gd name="T21" fmla="*/ 70 h 382"/>
                  <a:gd name="T22" fmla="*/ 280 w 673"/>
                  <a:gd name="T23" fmla="*/ 63 h 382"/>
                  <a:gd name="T24" fmla="*/ 325 w 673"/>
                  <a:gd name="T25" fmla="*/ 61 h 382"/>
                  <a:gd name="T26" fmla="*/ 336 w 673"/>
                  <a:gd name="T27" fmla="*/ 62 h 382"/>
                  <a:gd name="T28" fmla="*/ 336 w 673"/>
                  <a:gd name="T29" fmla="*/ 66 h 382"/>
                  <a:gd name="T30" fmla="*/ 172 w 673"/>
                  <a:gd name="T31" fmla="*/ 131 h 382"/>
                  <a:gd name="T32" fmla="*/ 162 w 673"/>
                  <a:gd name="T33" fmla="*/ 138 h 382"/>
                  <a:gd name="T34" fmla="*/ 152 w 673"/>
                  <a:gd name="T35" fmla="*/ 146 h 382"/>
                  <a:gd name="T36" fmla="*/ 142 w 673"/>
                  <a:gd name="T37" fmla="*/ 154 h 382"/>
                  <a:gd name="T38" fmla="*/ 133 w 673"/>
                  <a:gd name="T39" fmla="*/ 162 h 382"/>
                  <a:gd name="T40" fmla="*/ 123 w 673"/>
                  <a:gd name="T41" fmla="*/ 170 h 382"/>
                  <a:gd name="T42" fmla="*/ 113 w 673"/>
                  <a:gd name="T43" fmla="*/ 178 h 382"/>
                  <a:gd name="T44" fmla="*/ 103 w 673"/>
                  <a:gd name="T45" fmla="*/ 185 h 382"/>
                  <a:gd name="T46" fmla="*/ 93 w 673"/>
                  <a:gd name="T47" fmla="*/ 192 h 382"/>
                  <a:gd name="T48" fmla="*/ 79 w 673"/>
                  <a:gd name="T49" fmla="*/ 190 h 382"/>
                  <a:gd name="T50" fmla="*/ 70 w 673"/>
                  <a:gd name="T51" fmla="*/ 184 h 382"/>
                  <a:gd name="T52" fmla="*/ 62 w 673"/>
                  <a:gd name="T53" fmla="*/ 175 h 382"/>
                  <a:gd name="T54" fmla="*/ 53 w 673"/>
                  <a:gd name="T55" fmla="*/ 163 h 382"/>
                  <a:gd name="T56" fmla="*/ 45 w 673"/>
                  <a:gd name="T57" fmla="*/ 149 h 382"/>
                  <a:gd name="T58" fmla="*/ 37 w 673"/>
                  <a:gd name="T59" fmla="*/ 133 h 382"/>
                  <a:gd name="T60" fmla="*/ 29 w 673"/>
                  <a:gd name="T61" fmla="*/ 117 h 382"/>
                  <a:gd name="T62" fmla="*/ 21 w 673"/>
                  <a:gd name="T63" fmla="*/ 100 h 382"/>
                  <a:gd name="T64" fmla="*/ 14 w 673"/>
                  <a:gd name="T65" fmla="*/ 81 h 382"/>
                  <a:gd name="T66" fmla="*/ 9 w 673"/>
                  <a:gd name="T67" fmla="*/ 64 h 382"/>
                  <a:gd name="T68" fmla="*/ 4 w 673"/>
                  <a:gd name="T69" fmla="*/ 48 h 382"/>
                  <a:gd name="T70" fmla="*/ 0 w 673"/>
                  <a:gd name="T71" fmla="*/ 19 h 382"/>
                  <a:gd name="T72" fmla="*/ 2 w 673"/>
                  <a:gd name="T73" fmla="*/ 0 h 382"/>
                  <a:gd name="T74" fmla="*/ 6 w 673"/>
                  <a:gd name="T75" fmla="*/ 4 h 382"/>
                  <a:gd name="T76" fmla="*/ 11 w 673"/>
                  <a:gd name="T77" fmla="*/ 22 h 382"/>
                  <a:gd name="T78" fmla="*/ 16 w 673"/>
                  <a:gd name="T79" fmla="*/ 43 h 382"/>
                  <a:gd name="T80" fmla="*/ 20 w 673"/>
                  <a:gd name="T81" fmla="*/ 56 h 382"/>
                  <a:gd name="T82" fmla="*/ 24 w 673"/>
                  <a:gd name="T83" fmla="*/ 64 h 382"/>
                  <a:gd name="T84" fmla="*/ 28 w 673"/>
                  <a:gd name="T85" fmla="*/ 72 h 382"/>
                  <a:gd name="T86" fmla="*/ 32 w 673"/>
                  <a:gd name="T87" fmla="*/ 79 h 382"/>
                  <a:gd name="T88" fmla="*/ 36 w 673"/>
                  <a:gd name="T89" fmla="*/ 85 h 382"/>
                  <a:gd name="T90" fmla="*/ 43 w 673"/>
                  <a:gd name="T91" fmla="*/ 97 h 382"/>
                  <a:gd name="T92" fmla="*/ 52 w 673"/>
                  <a:gd name="T93" fmla="*/ 107 h 382"/>
                  <a:gd name="T94" fmla="*/ 56 w 673"/>
                  <a:gd name="T95" fmla="*/ 111 h 382"/>
                  <a:gd name="T96" fmla="*/ 60 w 673"/>
                  <a:gd name="T97" fmla="*/ 116 h 382"/>
                  <a:gd name="T98" fmla="*/ 70 w 673"/>
                  <a:gd name="T99" fmla="*/ 125 h 382"/>
                  <a:gd name="T100" fmla="*/ 75 w 673"/>
                  <a:gd name="T101" fmla="*/ 130 h 382"/>
                  <a:gd name="T102" fmla="*/ 81 w 673"/>
                  <a:gd name="T103" fmla="*/ 136 h 382"/>
                  <a:gd name="T104" fmla="*/ 86 w 673"/>
                  <a:gd name="T105" fmla="*/ 141 h 382"/>
                  <a:gd name="T106" fmla="*/ 92 w 673"/>
                  <a:gd name="T107" fmla="*/ 148 h 382"/>
                  <a:gd name="T108" fmla="*/ 92 w 673"/>
                  <a:gd name="T109" fmla="*/ 148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73"/>
                  <a:gd name="T166" fmla="*/ 0 h 382"/>
                  <a:gd name="T167" fmla="*/ 673 w 673"/>
                  <a:gd name="T168" fmla="*/ 382 h 3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73" h="382">
                    <a:moveTo>
                      <a:pt x="184" y="295"/>
                    </a:moveTo>
                    <a:lnTo>
                      <a:pt x="211" y="274"/>
                    </a:lnTo>
                    <a:lnTo>
                      <a:pt x="236" y="256"/>
                    </a:lnTo>
                    <a:lnTo>
                      <a:pt x="260" y="238"/>
                    </a:lnTo>
                    <a:lnTo>
                      <a:pt x="284" y="221"/>
                    </a:lnTo>
                    <a:lnTo>
                      <a:pt x="308" y="204"/>
                    </a:lnTo>
                    <a:lnTo>
                      <a:pt x="333" y="188"/>
                    </a:lnTo>
                    <a:lnTo>
                      <a:pt x="360" y="171"/>
                    </a:lnTo>
                    <a:lnTo>
                      <a:pt x="390" y="155"/>
                    </a:lnTo>
                    <a:lnTo>
                      <a:pt x="416" y="147"/>
                    </a:lnTo>
                    <a:lnTo>
                      <a:pt x="457" y="139"/>
                    </a:lnTo>
                    <a:lnTo>
                      <a:pt x="561" y="126"/>
                    </a:lnTo>
                    <a:lnTo>
                      <a:pt x="650" y="121"/>
                    </a:lnTo>
                    <a:lnTo>
                      <a:pt x="673" y="124"/>
                    </a:lnTo>
                    <a:lnTo>
                      <a:pt x="672" y="131"/>
                    </a:lnTo>
                    <a:lnTo>
                      <a:pt x="345" y="261"/>
                    </a:lnTo>
                    <a:lnTo>
                      <a:pt x="325" y="275"/>
                    </a:lnTo>
                    <a:lnTo>
                      <a:pt x="305" y="290"/>
                    </a:lnTo>
                    <a:lnTo>
                      <a:pt x="285" y="306"/>
                    </a:lnTo>
                    <a:lnTo>
                      <a:pt x="266" y="322"/>
                    </a:lnTo>
                    <a:lnTo>
                      <a:pt x="246" y="338"/>
                    </a:lnTo>
                    <a:lnTo>
                      <a:pt x="227" y="354"/>
                    </a:lnTo>
                    <a:lnTo>
                      <a:pt x="207" y="369"/>
                    </a:lnTo>
                    <a:lnTo>
                      <a:pt x="186" y="382"/>
                    </a:lnTo>
                    <a:lnTo>
                      <a:pt x="158" y="379"/>
                    </a:lnTo>
                    <a:lnTo>
                      <a:pt x="141" y="367"/>
                    </a:lnTo>
                    <a:lnTo>
                      <a:pt x="124" y="348"/>
                    </a:lnTo>
                    <a:lnTo>
                      <a:pt x="107" y="325"/>
                    </a:lnTo>
                    <a:lnTo>
                      <a:pt x="90" y="297"/>
                    </a:lnTo>
                    <a:lnTo>
                      <a:pt x="74" y="265"/>
                    </a:lnTo>
                    <a:lnTo>
                      <a:pt x="58" y="232"/>
                    </a:lnTo>
                    <a:lnTo>
                      <a:pt x="43" y="198"/>
                    </a:lnTo>
                    <a:lnTo>
                      <a:pt x="29" y="162"/>
                    </a:lnTo>
                    <a:lnTo>
                      <a:pt x="18" y="128"/>
                    </a:lnTo>
                    <a:lnTo>
                      <a:pt x="9" y="95"/>
                    </a:lnTo>
                    <a:lnTo>
                      <a:pt x="0" y="38"/>
                    </a:lnTo>
                    <a:lnTo>
                      <a:pt x="5" y="0"/>
                    </a:lnTo>
                    <a:lnTo>
                      <a:pt x="13" y="8"/>
                    </a:lnTo>
                    <a:lnTo>
                      <a:pt x="23" y="43"/>
                    </a:lnTo>
                    <a:lnTo>
                      <a:pt x="33" y="85"/>
                    </a:lnTo>
                    <a:lnTo>
                      <a:pt x="41" y="112"/>
                    </a:lnTo>
                    <a:lnTo>
                      <a:pt x="49" y="128"/>
                    </a:lnTo>
                    <a:lnTo>
                      <a:pt x="56" y="144"/>
                    </a:lnTo>
                    <a:lnTo>
                      <a:pt x="64" y="157"/>
                    </a:lnTo>
                    <a:lnTo>
                      <a:pt x="72" y="170"/>
                    </a:lnTo>
                    <a:lnTo>
                      <a:pt x="87" y="193"/>
                    </a:lnTo>
                    <a:lnTo>
                      <a:pt x="104" y="212"/>
                    </a:lnTo>
                    <a:lnTo>
                      <a:pt x="112" y="221"/>
                    </a:lnTo>
                    <a:lnTo>
                      <a:pt x="121" y="231"/>
                    </a:lnTo>
                    <a:lnTo>
                      <a:pt x="140" y="249"/>
                    </a:lnTo>
                    <a:lnTo>
                      <a:pt x="151" y="259"/>
                    </a:lnTo>
                    <a:lnTo>
                      <a:pt x="162" y="270"/>
                    </a:lnTo>
                    <a:lnTo>
                      <a:pt x="173" y="281"/>
                    </a:lnTo>
                    <a:lnTo>
                      <a:pt x="184" y="295"/>
                    </a:lnTo>
                    <a:close/>
                  </a:path>
                </a:pathLst>
              </a:custGeom>
              <a:solidFill>
                <a:srgbClr val="BA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09" name="Freeform 40"/>
              <p:cNvSpPr>
                <a:spLocks/>
              </p:cNvSpPr>
              <p:nvPr/>
            </p:nvSpPr>
            <p:spPr bwMode="auto">
              <a:xfrm>
                <a:off x="1048" y="2870"/>
                <a:ext cx="418" cy="119"/>
              </a:xfrm>
              <a:custGeom>
                <a:avLst/>
                <a:gdLst>
                  <a:gd name="T0" fmla="*/ 25 w 837"/>
                  <a:gd name="T1" fmla="*/ 0 h 239"/>
                  <a:gd name="T2" fmla="*/ 42 w 837"/>
                  <a:gd name="T3" fmla="*/ 8 h 239"/>
                  <a:gd name="T4" fmla="*/ 58 w 837"/>
                  <a:gd name="T5" fmla="*/ 19 h 239"/>
                  <a:gd name="T6" fmla="*/ 66 w 837"/>
                  <a:gd name="T7" fmla="*/ 25 h 239"/>
                  <a:gd name="T8" fmla="*/ 75 w 837"/>
                  <a:gd name="T9" fmla="*/ 30 h 239"/>
                  <a:gd name="T10" fmla="*/ 82 w 837"/>
                  <a:gd name="T11" fmla="*/ 36 h 239"/>
                  <a:gd name="T12" fmla="*/ 90 w 837"/>
                  <a:gd name="T13" fmla="*/ 43 h 239"/>
                  <a:gd name="T14" fmla="*/ 98 w 837"/>
                  <a:gd name="T15" fmla="*/ 49 h 239"/>
                  <a:gd name="T16" fmla="*/ 106 w 837"/>
                  <a:gd name="T17" fmla="*/ 54 h 239"/>
                  <a:gd name="T18" fmla="*/ 114 w 837"/>
                  <a:gd name="T19" fmla="*/ 60 h 239"/>
                  <a:gd name="T20" fmla="*/ 122 w 837"/>
                  <a:gd name="T21" fmla="*/ 66 h 239"/>
                  <a:gd name="T22" fmla="*/ 131 w 837"/>
                  <a:gd name="T23" fmla="*/ 70 h 239"/>
                  <a:gd name="T24" fmla="*/ 140 w 837"/>
                  <a:gd name="T25" fmla="*/ 74 h 239"/>
                  <a:gd name="T26" fmla="*/ 159 w 837"/>
                  <a:gd name="T27" fmla="*/ 80 h 239"/>
                  <a:gd name="T28" fmla="*/ 169 w 837"/>
                  <a:gd name="T29" fmla="*/ 79 h 239"/>
                  <a:gd name="T30" fmla="*/ 178 w 837"/>
                  <a:gd name="T31" fmla="*/ 73 h 239"/>
                  <a:gd name="T32" fmla="*/ 186 w 837"/>
                  <a:gd name="T33" fmla="*/ 65 h 239"/>
                  <a:gd name="T34" fmla="*/ 195 w 837"/>
                  <a:gd name="T35" fmla="*/ 59 h 239"/>
                  <a:gd name="T36" fmla="*/ 215 w 837"/>
                  <a:gd name="T37" fmla="*/ 52 h 239"/>
                  <a:gd name="T38" fmla="*/ 242 w 837"/>
                  <a:gd name="T39" fmla="*/ 47 h 239"/>
                  <a:gd name="T40" fmla="*/ 271 w 837"/>
                  <a:gd name="T41" fmla="*/ 42 h 239"/>
                  <a:gd name="T42" fmla="*/ 304 w 837"/>
                  <a:gd name="T43" fmla="*/ 39 h 239"/>
                  <a:gd name="T44" fmla="*/ 366 w 837"/>
                  <a:gd name="T45" fmla="*/ 39 h 239"/>
                  <a:gd name="T46" fmla="*/ 413 w 837"/>
                  <a:gd name="T47" fmla="*/ 48 h 239"/>
                  <a:gd name="T48" fmla="*/ 418 w 837"/>
                  <a:gd name="T49" fmla="*/ 55 h 239"/>
                  <a:gd name="T50" fmla="*/ 416 w 837"/>
                  <a:gd name="T51" fmla="*/ 59 h 239"/>
                  <a:gd name="T52" fmla="*/ 411 w 837"/>
                  <a:gd name="T53" fmla="*/ 61 h 239"/>
                  <a:gd name="T54" fmla="*/ 363 w 837"/>
                  <a:gd name="T55" fmla="*/ 57 h 239"/>
                  <a:gd name="T56" fmla="*/ 324 w 837"/>
                  <a:gd name="T57" fmla="*/ 62 h 239"/>
                  <a:gd name="T58" fmla="*/ 284 w 837"/>
                  <a:gd name="T59" fmla="*/ 72 h 239"/>
                  <a:gd name="T60" fmla="*/ 265 w 837"/>
                  <a:gd name="T61" fmla="*/ 78 h 239"/>
                  <a:gd name="T62" fmla="*/ 246 w 837"/>
                  <a:gd name="T63" fmla="*/ 85 h 239"/>
                  <a:gd name="T64" fmla="*/ 226 w 837"/>
                  <a:gd name="T65" fmla="*/ 92 h 239"/>
                  <a:gd name="T66" fmla="*/ 208 w 837"/>
                  <a:gd name="T67" fmla="*/ 98 h 239"/>
                  <a:gd name="T68" fmla="*/ 193 w 837"/>
                  <a:gd name="T69" fmla="*/ 106 h 239"/>
                  <a:gd name="T70" fmla="*/ 179 w 837"/>
                  <a:gd name="T71" fmla="*/ 114 h 239"/>
                  <a:gd name="T72" fmla="*/ 164 w 837"/>
                  <a:gd name="T73" fmla="*/ 119 h 239"/>
                  <a:gd name="T74" fmla="*/ 147 w 837"/>
                  <a:gd name="T75" fmla="*/ 118 h 239"/>
                  <a:gd name="T76" fmla="*/ 129 w 837"/>
                  <a:gd name="T77" fmla="*/ 112 h 239"/>
                  <a:gd name="T78" fmla="*/ 111 w 837"/>
                  <a:gd name="T79" fmla="*/ 103 h 239"/>
                  <a:gd name="T80" fmla="*/ 102 w 837"/>
                  <a:gd name="T81" fmla="*/ 98 h 239"/>
                  <a:gd name="T82" fmla="*/ 93 w 837"/>
                  <a:gd name="T83" fmla="*/ 92 h 239"/>
                  <a:gd name="T84" fmla="*/ 85 w 837"/>
                  <a:gd name="T85" fmla="*/ 86 h 239"/>
                  <a:gd name="T86" fmla="*/ 76 w 837"/>
                  <a:gd name="T87" fmla="*/ 80 h 239"/>
                  <a:gd name="T88" fmla="*/ 67 w 837"/>
                  <a:gd name="T89" fmla="*/ 74 h 239"/>
                  <a:gd name="T90" fmla="*/ 59 w 837"/>
                  <a:gd name="T91" fmla="*/ 67 h 239"/>
                  <a:gd name="T92" fmla="*/ 51 w 837"/>
                  <a:gd name="T93" fmla="*/ 61 h 239"/>
                  <a:gd name="T94" fmla="*/ 42 w 837"/>
                  <a:gd name="T95" fmla="*/ 54 h 239"/>
                  <a:gd name="T96" fmla="*/ 34 w 837"/>
                  <a:gd name="T97" fmla="*/ 48 h 239"/>
                  <a:gd name="T98" fmla="*/ 26 w 837"/>
                  <a:gd name="T99" fmla="*/ 42 h 239"/>
                  <a:gd name="T100" fmla="*/ 17 w 837"/>
                  <a:gd name="T101" fmla="*/ 37 h 239"/>
                  <a:gd name="T102" fmla="*/ 9 w 837"/>
                  <a:gd name="T103" fmla="*/ 32 h 239"/>
                  <a:gd name="T104" fmla="*/ 0 w 837"/>
                  <a:gd name="T105" fmla="*/ 20 h 239"/>
                  <a:gd name="T106" fmla="*/ 1 w 837"/>
                  <a:gd name="T107" fmla="*/ 8 h 239"/>
                  <a:gd name="T108" fmla="*/ 5 w 837"/>
                  <a:gd name="T109" fmla="*/ 3 h 239"/>
                  <a:gd name="T110" fmla="*/ 10 w 837"/>
                  <a:gd name="T111" fmla="*/ 0 h 239"/>
                  <a:gd name="T112" fmla="*/ 25 w 837"/>
                  <a:gd name="T113" fmla="*/ 0 h 239"/>
                  <a:gd name="T114" fmla="*/ 25 w 837"/>
                  <a:gd name="T115" fmla="*/ 0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7"/>
                  <a:gd name="T175" fmla="*/ 0 h 239"/>
                  <a:gd name="T176" fmla="*/ 837 w 837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7" h="239">
                    <a:moveTo>
                      <a:pt x="50" y="0"/>
                    </a:moveTo>
                    <a:lnTo>
                      <a:pt x="84" y="17"/>
                    </a:lnTo>
                    <a:lnTo>
                      <a:pt x="117" y="38"/>
                    </a:lnTo>
                    <a:lnTo>
                      <a:pt x="133" y="50"/>
                    </a:lnTo>
                    <a:lnTo>
                      <a:pt x="150" y="61"/>
                    </a:lnTo>
                    <a:lnTo>
                      <a:pt x="165" y="73"/>
                    </a:lnTo>
                    <a:lnTo>
                      <a:pt x="181" y="86"/>
                    </a:lnTo>
                    <a:lnTo>
                      <a:pt x="197" y="98"/>
                    </a:lnTo>
                    <a:lnTo>
                      <a:pt x="213" y="109"/>
                    </a:lnTo>
                    <a:lnTo>
                      <a:pt x="229" y="120"/>
                    </a:lnTo>
                    <a:lnTo>
                      <a:pt x="245" y="132"/>
                    </a:lnTo>
                    <a:lnTo>
                      <a:pt x="263" y="141"/>
                    </a:lnTo>
                    <a:lnTo>
                      <a:pt x="281" y="149"/>
                    </a:lnTo>
                    <a:lnTo>
                      <a:pt x="318" y="160"/>
                    </a:lnTo>
                    <a:lnTo>
                      <a:pt x="338" y="158"/>
                    </a:lnTo>
                    <a:lnTo>
                      <a:pt x="356" y="146"/>
                    </a:lnTo>
                    <a:lnTo>
                      <a:pt x="373" y="131"/>
                    </a:lnTo>
                    <a:lnTo>
                      <a:pt x="390" y="118"/>
                    </a:lnTo>
                    <a:lnTo>
                      <a:pt x="430" y="105"/>
                    </a:lnTo>
                    <a:lnTo>
                      <a:pt x="484" y="94"/>
                    </a:lnTo>
                    <a:lnTo>
                      <a:pt x="543" y="85"/>
                    </a:lnTo>
                    <a:lnTo>
                      <a:pt x="608" y="79"/>
                    </a:lnTo>
                    <a:lnTo>
                      <a:pt x="733" y="78"/>
                    </a:lnTo>
                    <a:lnTo>
                      <a:pt x="826" y="96"/>
                    </a:lnTo>
                    <a:lnTo>
                      <a:pt x="837" y="111"/>
                    </a:lnTo>
                    <a:lnTo>
                      <a:pt x="833" y="118"/>
                    </a:lnTo>
                    <a:lnTo>
                      <a:pt x="822" y="122"/>
                    </a:lnTo>
                    <a:lnTo>
                      <a:pt x="727" y="115"/>
                    </a:lnTo>
                    <a:lnTo>
                      <a:pt x="649" y="125"/>
                    </a:lnTo>
                    <a:lnTo>
                      <a:pt x="569" y="144"/>
                    </a:lnTo>
                    <a:lnTo>
                      <a:pt x="530" y="157"/>
                    </a:lnTo>
                    <a:lnTo>
                      <a:pt x="492" y="170"/>
                    </a:lnTo>
                    <a:lnTo>
                      <a:pt x="453" y="184"/>
                    </a:lnTo>
                    <a:lnTo>
                      <a:pt x="417" y="197"/>
                    </a:lnTo>
                    <a:lnTo>
                      <a:pt x="387" y="212"/>
                    </a:lnTo>
                    <a:lnTo>
                      <a:pt x="358" y="228"/>
                    </a:lnTo>
                    <a:lnTo>
                      <a:pt x="328" y="239"/>
                    </a:lnTo>
                    <a:lnTo>
                      <a:pt x="294" y="237"/>
                    </a:lnTo>
                    <a:lnTo>
                      <a:pt x="258" y="224"/>
                    </a:lnTo>
                    <a:lnTo>
                      <a:pt x="222" y="206"/>
                    </a:lnTo>
                    <a:lnTo>
                      <a:pt x="205" y="196"/>
                    </a:lnTo>
                    <a:lnTo>
                      <a:pt x="187" y="184"/>
                    </a:lnTo>
                    <a:lnTo>
                      <a:pt x="170" y="173"/>
                    </a:lnTo>
                    <a:lnTo>
                      <a:pt x="153" y="160"/>
                    </a:lnTo>
                    <a:lnTo>
                      <a:pt x="135" y="148"/>
                    </a:lnTo>
                    <a:lnTo>
                      <a:pt x="118" y="135"/>
                    </a:lnTo>
                    <a:lnTo>
                      <a:pt x="102" y="122"/>
                    </a:lnTo>
                    <a:lnTo>
                      <a:pt x="85" y="109"/>
                    </a:lnTo>
                    <a:lnTo>
                      <a:pt x="69" y="97"/>
                    </a:lnTo>
                    <a:lnTo>
                      <a:pt x="52" y="85"/>
                    </a:lnTo>
                    <a:lnTo>
                      <a:pt x="35" y="74"/>
                    </a:lnTo>
                    <a:lnTo>
                      <a:pt x="19" y="64"/>
                    </a:lnTo>
                    <a:lnTo>
                      <a:pt x="0" y="41"/>
                    </a:lnTo>
                    <a:lnTo>
                      <a:pt x="2" y="17"/>
                    </a:lnTo>
                    <a:lnTo>
                      <a:pt x="10" y="6"/>
                    </a:lnTo>
                    <a:lnTo>
                      <a:pt x="2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A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10" name="Freeform 41"/>
              <p:cNvSpPr>
                <a:spLocks/>
              </p:cNvSpPr>
              <p:nvPr/>
            </p:nvSpPr>
            <p:spPr bwMode="auto">
              <a:xfrm>
                <a:off x="586" y="2247"/>
                <a:ext cx="378" cy="556"/>
              </a:xfrm>
              <a:custGeom>
                <a:avLst/>
                <a:gdLst>
                  <a:gd name="T0" fmla="*/ 57 w 755"/>
                  <a:gd name="T1" fmla="*/ 418 h 1112"/>
                  <a:gd name="T2" fmla="*/ 39 w 755"/>
                  <a:gd name="T3" fmla="*/ 379 h 1112"/>
                  <a:gd name="T4" fmla="*/ 15 w 755"/>
                  <a:gd name="T5" fmla="*/ 330 h 1112"/>
                  <a:gd name="T6" fmla="*/ 2 w 755"/>
                  <a:gd name="T7" fmla="*/ 253 h 1112"/>
                  <a:gd name="T8" fmla="*/ 24 w 755"/>
                  <a:gd name="T9" fmla="*/ 232 h 1112"/>
                  <a:gd name="T10" fmla="*/ 39 w 755"/>
                  <a:gd name="T11" fmla="*/ 196 h 1112"/>
                  <a:gd name="T12" fmla="*/ 27 w 755"/>
                  <a:gd name="T13" fmla="*/ 89 h 1112"/>
                  <a:gd name="T14" fmla="*/ 65 w 755"/>
                  <a:gd name="T15" fmla="*/ 77 h 1112"/>
                  <a:gd name="T16" fmla="*/ 88 w 755"/>
                  <a:gd name="T17" fmla="*/ 25 h 1112"/>
                  <a:gd name="T18" fmla="*/ 114 w 755"/>
                  <a:gd name="T19" fmla="*/ 3 h 1112"/>
                  <a:gd name="T20" fmla="*/ 178 w 755"/>
                  <a:gd name="T21" fmla="*/ 28 h 1112"/>
                  <a:gd name="T22" fmla="*/ 211 w 755"/>
                  <a:gd name="T23" fmla="*/ 45 h 1112"/>
                  <a:gd name="T24" fmla="*/ 264 w 755"/>
                  <a:gd name="T25" fmla="*/ 42 h 1112"/>
                  <a:gd name="T26" fmla="*/ 261 w 755"/>
                  <a:gd name="T27" fmla="*/ 114 h 1112"/>
                  <a:gd name="T28" fmla="*/ 240 w 755"/>
                  <a:gd name="T29" fmla="*/ 165 h 1112"/>
                  <a:gd name="T30" fmla="*/ 306 w 755"/>
                  <a:gd name="T31" fmla="*/ 176 h 1112"/>
                  <a:gd name="T32" fmla="*/ 310 w 755"/>
                  <a:gd name="T33" fmla="*/ 268 h 1112"/>
                  <a:gd name="T34" fmla="*/ 347 w 755"/>
                  <a:gd name="T35" fmla="*/ 283 h 1112"/>
                  <a:gd name="T36" fmla="*/ 378 w 755"/>
                  <a:gd name="T37" fmla="*/ 325 h 1112"/>
                  <a:gd name="T38" fmla="*/ 361 w 755"/>
                  <a:gd name="T39" fmla="*/ 395 h 1112"/>
                  <a:gd name="T40" fmla="*/ 344 w 755"/>
                  <a:gd name="T41" fmla="*/ 438 h 1112"/>
                  <a:gd name="T42" fmla="*/ 325 w 755"/>
                  <a:gd name="T43" fmla="*/ 476 h 1112"/>
                  <a:gd name="T44" fmla="*/ 301 w 755"/>
                  <a:gd name="T45" fmla="*/ 513 h 1112"/>
                  <a:gd name="T46" fmla="*/ 276 w 755"/>
                  <a:gd name="T47" fmla="*/ 489 h 1112"/>
                  <a:gd name="T48" fmla="*/ 301 w 755"/>
                  <a:gd name="T49" fmla="*/ 451 h 1112"/>
                  <a:gd name="T50" fmla="*/ 330 w 755"/>
                  <a:gd name="T51" fmla="*/ 406 h 1112"/>
                  <a:gd name="T52" fmla="*/ 352 w 755"/>
                  <a:gd name="T53" fmla="*/ 336 h 1112"/>
                  <a:gd name="T54" fmla="*/ 331 w 755"/>
                  <a:gd name="T55" fmla="*/ 310 h 1112"/>
                  <a:gd name="T56" fmla="*/ 276 w 755"/>
                  <a:gd name="T57" fmla="*/ 342 h 1112"/>
                  <a:gd name="T58" fmla="*/ 250 w 755"/>
                  <a:gd name="T59" fmla="*/ 324 h 1112"/>
                  <a:gd name="T60" fmla="*/ 267 w 755"/>
                  <a:gd name="T61" fmla="*/ 278 h 1112"/>
                  <a:gd name="T62" fmla="*/ 288 w 755"/>
                  <a:gd name="T63" fmla="*/ 217 h 1112"/>
                  <a:gd name="T64" fmla="*/ 273 w 755"/>
                  <a:gd name="T65" fmla="*/ 188 h 1112"/>
                  <a:gd name="T66" fmla="*/ 220 w 755"/>
                  <a:gd name="T67" fmla="*/ 212 h 1112"/>
                  <a:gd name="T68" fmla="*/ 193 w 755"/>
                  <a:gd name="T69" fmla="*/ 198 h 1112"/>
                  <a:gd name="T70" fmla="*/ 211 w 755"/>
                  <a:gd name="T71" fmla="*/ 149 h 1112"/>
                  <a:gd name="T72" fmla="*/ 239 w 755"/>
                  <a:gd name="T73" fmla="*/ 68 h 1112"/>
                  <a:gd name="T74" fmla="*/ 195 w 755"/>
                  <a:gd name="T75" fmla="*/ 104 h 1112"/>
                  <a:gd name="T76" fmla="*/ 169 w 755"/>
                  <a:gd name="T77" fmla="*/ 121 h 1112"/>
                  <a:gd name="T78" fmla="*/ 154 w 755"/>
                  <a:gd name="T79" fmla="*/ 45 h 1112"/>
                  <a:gd name="T80" fmla="*/ 123 w 755"/>
                  <a:gd name="T81" fmla="*/ 26 h 1112"/>
                  <a:gd name="T82" fmla="*/ 91 w 755"/>
                  <a:gd name="T83" fmla="*/ 105 h 1112"/>
                  <a:gd name="T84" fmla="*/ 56 w 755"/>
                  <a:gd name="T85" fmla="*/ 105 h 1112"/>
                  <a:gd name="T86" fmla="*/ 63 w 755"/>
                  <a:gd name="T87" fmla="*/ 185 h 1112"/>
                  <a:gd name="T88" fmla="*/ 82 w 755"/>
                  <a:gd name="T89" fmla="*/ 245 h 1112"/>
                  <a:gd name="T90" fmla="*/ 67 w 755"/>
                  <a:gd name="T91" fmla="*/ 279 h 1112"/>
                  <a:gd name="T92" fmla="*/ 27 w 755"/>
                  <a:gd name="T93" fmla="*/ 276 h 1112"/>
                  <a:gd name="T94" fmla="*/ 38 w 755"/>
                  <a:gd name="T95" fmla="*/ 325 h 1112"/>
                  <a:gd name="T96" fmla="*/ 62 w 755"/>
                  <a:gd name="T97" fmla="*/ 355 h 1112"/>
                  <a:gd name="T98" fmla="*/ 82 w 755"/>
                  <a:gd name="T99" fmla="*/ 377 h 1112"/>
                  <a:gd name="T100" fmla="*/ 104 w 755"/>
                  <a:gd name="T101" fmla="*/ 400 h 1112"/>
                  <a:gd name="T102" fmla="*/ 102 w 755"/>
                  <a:gd name="T103" fmla="*/ 432 h 1112"/>
                  <a:gd name="T104" fmla="*/ 52 w 755"/>
                  <a:gd name="T105" fmla="*/ 466 h 1112"/>
                  <a:gd name="T106" fmla="*/ 81 w 755"/>
                  <a:gd name="T107" fmla="*/ 495 h 1112"/>
                  <a:gd name="T108" fmla="*/ 130 w 755"/>
                  <a:gd name="T109" fmla="*/ 520 h 1112"/>
                  <a:gd name="T110" fmla="*/ 191 w 755"/>
                  <a:gd name="T111" fmla="*/ 537 h 1112"/>
                  <a:gd name="T112" fmla="*/ 182 w 755"/>
                  <a:gd name="T113" fmla="*/ 554 h 1112"/>
                  <a:gd name="T114" fmla="*/ 91 w 755"/>
                  <a:gd name="T115" fmla="*/ 541 h 1112"/>
                  <a:gd name="T116" fmla="*/ 45 w 755"/>
                  <a:gd name="T117" fmla="*/ 508 h 1112"/>
                  <a:gd name="T118" fmla="*/ 23 w 755"/>
                  <a:gd name="T119" fmla="*/ 457 h 1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5"/>
                  <a:gd name="T181" fmla="*/ 0 h 1112"/>
                  <a:gd name="T182" fmla="*/ 755 w 755"/>
                  <a:gd name="T183" fmla="*/ 1112 h 1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5" h="1112">
                    <a:moveTo>
                      <a:pt x="54" y="871"/>
                    </a:moveTo>
                    <a:lnTo>
                      <a:pt x="72" y="858"/>
                    </a:lnTo>
                    <a:lnTo>
                      <a:pt x="92" y="847"/>
                    </a:lnTo>
                    <a:lnTo>
                      <a:pt x="113" y="836"/>
                    </a:lnTo>
                    <a:lnTo>
                      <a:pt x="134" y="826"/>
                    </a:lnTo>
                    <a:lnTo>
                      <a:pt x="116" y="808"/>
                    </a:lnTo>
                    <a:lnTo>
                      <a:pt x="96" y="785"/>
                    </a:lnTo>
                    <a:lnTo>
                      <a:pt x="78" y="758"/>
                    </a:lnTo>
                    <a:lnTo>
                      <a:pt x="69" y="743"/>
                    </a:lnTo>
                    <a:lnTo>
                      <a:pt x="60" y="728"/>
                    </a:lnTo>
                    <a:lnTo>
                      <a:pt x="43" y="694"/>
                    </a:lnTo>
                    <a:lnTo>
                      <a:pt x="29" y="661"/>
                    </a:lnTo>
                    <a:lnTo>
                      <a:pt x="17" y="627"/>
                    </a:lnTo>
                    <a:lnTo>
                      <a:pt x="7" y="593"/>
                    </a:lnTo>
                    <a:lnTo>
                      <a:pt x="0" y="532"/>
                    </a:lnTo>
                    <a:lnTo>
                      <a:pt x="4" y="507"/>
                    </a:lnTo>
                    <a:lnTo>
                      <a:pt x="12" y="487"/>
                    </a:lnTo>
                    <a:lnTo>
                      <a:pt x="19" y="478"/>
                    </a:lnTo>
                    <a:lnTo>
                      <a:pt x="27" y="472"/>
                    </a:lnTo>
                    <a:lnTo>
                      <a:pt x="48" y="464"/>
                    </a:lnTo>
                    <a:lnTo>
                      <a:pt x="113" y="473"/>
                    </a:lnTo>
                    <a:lnTo>
                      <a:pt x="100" y="449"/>
                    </a:lnTo>
                    <a:lnTo>
                      <a:pt x="89" y="422"/>
                    </a:lnTo>
                    <a:lnTo>
                      <a:pt x="78" y="393"/>
                    </a:lnTo>
                    <a:lnTo>
                      <a:pt x="69" y="362"/>
                    </a:lnTo>
                    <a:lnTo>
                      <a:pt x="47" y="245"/>
                    </a:lnTo>
                    <a:lnTo>
                      <a:pt x="49" y="197"/>
                    </a:lnTo>
                    <a:lnTo>
                      <a:pt x="54" y="178"/>
                    </a:lnTo>
                    <a:lnTo>
                      <a:pt x="62" y="163"/>
                    </a:lnTo>
                    <a:lnTo>
                      <a:pt x="73" y="151"/>
                    </a:lnTo>
                    <a:lnTo>
                      <a:pt x="88" y="146"/>
                    </a:lnTo>
                    <a:lnTo>
                      <a:pt x="129" y="155"/>
                    </a:lnTo>
                    <a:lnTo>
                      <a:pt x="137" y="124"/>
                    </a:lnTo>
                    <a:lnTo>
                      <a:pt x="148" y="97"/>
                    </a:lnTo>
                    <a:lnTo>
                      <a:pt x="160" y="72"/>
                    </a:lnTo>
                    <a:lnTo>
                      <a:pt x="175" y="51"/>
                    </a:lnTo>
                    <a:lnTo>
                      <a:pt x="182" y="41"/>
                    </a:lnTo>
                    <a:lnTo>
                      <a:pt x="191" y="32"/>
                    </a:lnTo>
                    <a:lnTo>
                      <a:pt x="208" y="18"/>
                    </a:lnTo>
                    <a:lnTo>
                      <a:pt x="227" y="7"/>
                    </a:lnTo>
                    <a:lnTo>
                      <a:pt x="246" y="1"/>
                    </a:lnTo>
                    <a:lnTo>
                      <a:pt x="284" y="0"/>
                    </a:lnTo>
                    <a:lnTo>
                      <a:pt x="323" y="18"/>
                    </a:lnTo>
                    <a:lnTo>
                      <a:pt x="356" y="56"/>
                    </a:lnTo>
                    <a:lnTo>
                      <a:pt x="371" y="83"/>
                    </a:lnTo>
                    <a:lnTo>
                      <a:pt x="383" y="116"/>
                    </a:lnTo>
                    <a:lnTo>
                      <a:pt x="403" y="102"/>
                    </a:lnTo>
                    <a:lnTo>
                      <a:pt x="421" y="91"/>
                    </a:lnTo>
                    <a:lnTo>
                      <a:pt x="454" y="75"/>
                    </a:lnTo>
                    <a:lnTo>
                      <a:pt x="480" y="67"/>
                    </a:lnTo>
                    <a:lnTo>
                      <a:pt x="500" y="67"/>
                    </a:lnTo>
                    <a:lnTo>
                      <a:pt x="527" y="85"/>
                    </a:lnTo>
                    <a:lnTo>
                      <a:pt x="538" y="122"/>
                    </a:lnTo>
                    <a:lnTo>
                      <a:pt x="535" y="173"/>
                    </a:lnTo>
                    <a:lnTo>
                      <a:pt x="528" y="201"/>
                    </a:lnTo>
                    <a:lnTo>
                      <a:pt x="521" y="229"/>
                    </a:lnTo>
                    <a:lnTo>
                      <a:pt x="511" y="257"/>
                    </a:lnTo>
                    <a:lnTo>
                      <a:pt x="501" y="284"/>
                    </a:lnTo>
                    <a:lnTo>
                      <a:pt x="490" y="309"/>
                    </a:lnTo>
                    <a:lnTo>
                      <a:pt x="479" y="331"/>
                    </a:lnTo>
                    <a:lnTo>
                      <a:pt x="511" y="322"/>
                    </a:lnTo>
                    <a:lnTo>
                      <a:pt x="540" y="319"/>
                    </a:lnTo>
                    <a:lnTo>
                      <a:pt x="583" y="327"/>
                    </a:lnTo>
                    <a:lnTo>
                      <a:pt x="612" y="352"/>
                    </a:lnTo>
                    <a:lnTo>
                      <a:pt x="628" y="390"/>
                    </a:lnTo>
                    <a:lnTo>
                      <a:pt x="633" y="435"/>
                    </a:lnTo>
                    <a:lnTo>
                      <a:pt x="630" y="484"/>
                    </a:lnTo>
                    <a:lnTo>
                      <a:pt x="619" y="535"/>
                    </a:lnTo>
                    <a:lnTo>
                      <a:pt x="611" y="558"/>
                    </a:lnTo>
                    <a:lnTo>
                      <a:pt x="603" y="580"/>
                    </a:lnTo>
                    <a:lnTo>
                      <a:pt x="654" y="567"/>
                    </a:lnTo>
                    <a:lnTo>
                      <a:pt x="693" y="566"/>
                    </a:lnTo>
                    <a:lnTo>
                      <a:pt x="721" y="575"/>
                    </a:lnTo>
                    <a:lnTo>
                      <a:pt x="740" y="592"/>
                    </a:lnTo>
                    <a:lnTo>
                      <a:pt x="752" y="618"/>
                    </a:lnTo>
                    <a:lnTo>
                      <a:pt x="755" y="650"/>
                    </a:lnTo>
                    <a:lnTo>
                      <a:pt x="752" y="686"/>
                    </a:lnTo>
                    <a:lnTo>
                      <a:pt x="742" y="727"/>
                    </a:lnTo>
                    <a:lnTo>
                      <a:pt x="730" y="769"/>
                    </a:lnTo>
                    <a:lnTo>
                      <a:pt x="722" y="790"/>
                    </a:lnTo>
                    <a:lnTo>
                      <a:pt x="714" y="812"/>
                    </a:lnTo>
                    <a:lnTo>
                      <a:pt x="706" y="834"/>
                    </a:lnTo>
                    <a:lnTo>
                      <a:pt x="697" y="855"/>
                    </a:lnTo>
                    <a:lnTo>
                      <a:pt x="687" y="876"/>
                    </a:lnTo>
                    <a:lnTo>
                      <a:pt x="678" y="896"/>
                    </a:lnTo>
                    <a:lnTo>
                      <a:pt x="668" y="915"/>
                    </a:lnTo>
                    <a:lnTo>
                      <a:pt x="659" y="934"/>
                    </a:lnTo>
                    <a:lnTo>
                      <a:pt x="650" y="952"/>
                    </a:lnTo>
                    <a:lnTo>
                      <a:pt x="641" y="967"/>
                    </a:lnTo>
                    <a:lnTo>
                      <a:pt x="624" y="995"/>
                    </a:lnTo>
                    <a:lnTo>
                      <a:pt x="612" y="1015"/>
                    </a:lnTo>
                    <a:lnTo>
                      <a:pt x="601" y="1026"/>
                    </a:lnTo>
                    <a:lnTo>
                      <a:pt x="589" y="1031"/>
                    </a:lnTo>
                    <a:lnTo>
                      <a:pt x="564" y="1027"/>
                    </a:lnTo>
                    <a:lnTo>
                      <a:pt x="549" y="1008"/>
                    </a:lnTo>
                    <a:lnTo>
                      <a:pt x="552" y="979"/>
                    </a:lnTo>
                    <a:lnTo>
                      <a:pt x="562" y="963"/>
                    </a:lnTo>
                    <a:lnTo>
                      <a:pt x="573" y="944"/>
                    </a:lnTo>
                    <a:lnTo>
                      <a:pt x="586" y="924"/>
                    </a:lnTo>
                    <a:lnTo>
                      <a:pt x="601" y="903"/>
                    </a:lnTo>
                    <a:lnTo>
                      <a:pt x="616" y="882"/>
                    </a:lnTo>
                    <a:lnTo>
                      <a:pt x="630" y="859"/>
                    </a:lnTo>
                    <a:lnTo>
                      <a:pt x="646" y="837"/>
                    </a:lnTo>
                    <a:lnTo>
                      <a:pt x="660" y="812"/>
                    </a:lnTo>
                    <a:lnTo>
                      <a:pt x="673" y="789"/>
                    </a:lnTo>
                    <a:lnTo>
                      <a:pt x="684" y="765"/>
                    </a:lnTo>
                    <a:lnTo>
                      <a:pt x="699" y="718"/>
                    </a:lnTo>
                    <a:lnTo>
                      <a:pt x="703" y="672"/>
                    </a:lnTo>
                    <a:lnTo>
                      <a:pt x="699" y="650"/>
                    </a:lnTo>
                    <a:lnTo>
                      <a:pt x="690" y="629"/>
                    </a:lnTo>
                    <a:lnTo>
                      <a:pt x="678" y="619"/>
                    </a:lnTo>
                    <a:lnTo>
                      <a:pt x="661" y="620"/>
                    </a:lnTo>
                    <a:lnTo>
                      <a:pt x="615" y="641"/>
                    </a:lnTo>
                    <a:lnTo>
                      <a:pt x="592" y="657"/>
                    </a:lnTo>
                    <a:lnTo>
                      <a:pt x="570" y="673"/>
                    </a:lnTo>
                    <a:lnTo>
                      <a:pt x="552" y="685"/>
                    </a:lnTo>
                    <a:lnTo>
                      <a:pt x="540" y="692"/>
                    </a:lnTo>
                    <a:lnTo>
                      <a:pt x="508" y="698"/>
                    </a:lnTo>
                    <a:lnTo>
                      <a:pt x="497" y="682"/>
                    </a:lnTo>
                    <a:lnTo>
                      <a:pt x="500" y="649"/>
                    </a:lnTo>
                    <a:lnTo>
                      <a:pt x="506" y="628"/>
                    </a:lnTo>
                    <a:lnTo>
                      <a:pt x="514" y="605"/>
                    </a:lnTo>
                    <a:lnTo>
                      <a:pt x="523" y="580"/>
                    </a:lnTo>
                    <a:lnTo>
                      <a:pt x="534" y="555"/>
                    </a:lnTo>
                    <a:lnTo>
                      <a:pt x="544" y="530"/>
                    </a:lnTo>
                    <a:lnTo>
                      <a:pt x="554" y="507"/>
                    </a:lnTo>
                    <a:lnTo>
                      <a:pt x="569" y="464"/>
                    </a:lnTo>
                    <a:lnTo>
                      <a:pt x="576" y="435"/>
                    </a:lnTo>
                    <a:lnTo>
                      <a:pt x="574" y="407"/>
                    </a:lnTo>
                    <a:lnTo>
                      <a:pt x="568" y="389"/>
                    </a:lnTo>
                    <a:lnTo>
                      <a:pt x="558" y="379"/>
                    </a:lnTo>
                    <a:lnTo>
                      <a:pt x="545" y="376"/>
                    </a:lnTo>
                    <a:lnTo>
                      <a:pt x="512" y="384"/>
                    </a:lnTo>
                    <a:lnTo>
                      <a:pt x="475" y="404"/>
                    </a:lnTo>
                    <a:lnTo>
                      <a:pt x="457" y="415"/>
                    </a:lnTo>
                    <a:lnTo>
                      <a:pt x="439" y="425"/>
                    </a:lnTo>
                    <a:lnTo>
                      <a:pt x="422" y="434"/>
                    </a:lnTo>
                    <a:lnTo>
                      <a:pt x="408" y="438"/>
                    </a:lnTo>
                    <a:lnTo>
                      <a:pt x="389" y="432"/>
                    </a:lnTo>
                    <a:lnTo>
                      <a:pt x="385" y="397"/>
                    </a:lnTo>
                    <a:lnTo>
                      <a:pt x="393" y="363"/>
                    </a:lnTo>
                    <a:lnTo>
                      <a:pt x="406" y="331"/>
                    </a:lnTo>
                    <a:lnTo>
                      <a:pt x="414" y="315"/>
                    </a:lnTo>
                    <a:lnTo>
                      <a:pt x="422" y="299"/>
                    </a:lnTo>
                    <a:lnTo>
                      <a:pt x="440" y="267"/>
                    </a:lnTo>
                    <a:lnTo>
                      <a:pt x="457" y="235"/>
                    </a:lnTo>
                    <a:lnTo>
                      <a:pt x="470" y="203"/>
                    </a:lnTo>
                    <a:lnTo>
                      <a:pt x="478" y="136"/>
                    </a:lnTo>
                    <a:lnTo>
                      <a:pt x="443" y="152"/>
                    </a:lnTo>
                    <a:lnTo>
                      <a:pt x="419" y="172"/>
                    </a:lnTo>
                    <a:lnTo>
                      <a:pt x="400" y="195"/>
                    </a:lnTo>
                    <a:lnTo>
                      <a:pt x="389" y="208"/>
                    </a:lnTo>
                    <a:lnTo>
                      <a:pt x="378" y="224"/>
                    </a:lnTo>
                    <a:lnTo>
                      <a:pt x="363" y="240"/>
                    </a:lnTo>
                    <a:lnTo>
                      <a:pt x="352" y="248"/>
                    </a:lnTo>
                    <a:lnTo>
                      <a:pt x="338" y="243"/>
                    </a:lnTo>
                    <a:lnTo>
                      <a:pt x="326" y="177"/>
                    </a:lnTo>
                    <a:lnTo>
                      <a:pt x="320" y="132"/>
                    </a:lnTo>
                    <a:lnTo>
                      <a:pt x="314" y="110"/>
                    </a:lnTo>
                    <a:lnTo>
                      <a:pt x="307" y="91"/>
                    </a:lnTo>
                    <a:lnTo>
                      <a:pt x="297" y="74"/>
                    </a:lnTo>
                    <a:lnTo>
                      <a:pt x="284" y="62"/>
                    </a:lnTo>
                    <a:lnTo>
                      <a:pt x="267" y="54"/>
                    </a:lnTo>
                    <a:lnTo>
                      <a:pt x="245" y="53"/>
                    </a:lnTo>
                    <a:lnTo>
                      <a:pt x="219" y="66"/>
                    </a:lnTo>
                    <a:lnTo>
                      <a:pt x="202" y="96"/>
                    </a:lnTo>
                    <a:lnTo>
                      <a:pt x="188" y="176"/>
                    </a:lnTo>
                    <a:lnTo>
                      <a:pt x="181" y="211"/>
                    </a:lnTo>
                    <a:lnTo>
                      <a:pt x="176" y="224"/>
                    </a:lnTo>
                    <a:lnTo>
                      <a:pt x="169" y="233"/>
                    </a:lnTo>
                    <a:lnTo>
                      <a:pt x="148" y="235"/>
                    </a:lnTo>
                    <a:lnTo>
                      <a:pt x="112" y="210"/>
                    </a:lnTo>
                    <a:lnTo>
                      <a:pt x="100" y="252"/>
                    </a:lnTo>
                    <a:lnTo>
                      <a:pt x="108" y="308"/>
                    </a:lnTo>
                    <a:lnTo>
                      <a:pt x="115" y="338"/>
                    </a:lnTo>
                    <a:lnTo>
                      <a:pt x="125" y="370"/>
                    </a:lnTo>
                    <a:lnTo>
                      <a:pt x="135" y="403"/>
                    </a:lnTo>
                    <a:lnTo>
                      <a:pt x="146" y="434"/>
                    </a:lnTo>
                    <a:lnTo>
                      <a:pt x="156" y="463"/>
                    </a:lnTo>
                    <a:lnTo>
                      <a:pt x="164" y="491"/>
                    </a:lnTo>
                    <a:lnTo>
                      <a:pt x="172" y="535"/>
                    </a:lnTo>
                    <a:lnTo>
                      <a:pt x="170" y="550"/>
                    </a:lnTo>
                    <a:lnTo>
                      <a:pt x="164" y="559"/>
                    </a:lnTo>
                    <a:lnTo>
                      <a:pt x="133" y="558"/>
                    </a:lnTo>
                    <a:lnTo>
                      <a:pt x="99" y="541"/>
                    </a:lnTo>
                    <a:lnTo>
                      <a:pt x="83" y="532"/>
                    </a:lnTo>
                    <a:lnTo>
                      <a:pt x="65" y="527"/>
                    </a:lnTo>
                    <a:lnTo>
                      <a:pt x="54" y="551"/>
                    </a:lnTo>
                    <a:lnTo>
                      <a:pt x="50" y="576"/>
                    </a:lnTo>
                    <a:lnTo>
                      <a:pt x="54" y="601"/>
                    </a:lnTo>
                    <a:lnTo>
                      <a:pt x="62" y="626"/>
                    </a:lnTo>
                    <a:lnTo>
                      <a:pt x="76" y="650"/>
                    </a:lnTo>
                    <a:lnTo>
                      <a:pt x="84" y="662"/>
                    </a:lnTo>
                    <a:lnTo>
                      <a:pt x="93" y="674"/>
                    </a:lnTo>
                    <a:lnTo>
                      <a:pt x="113" y="698"/>
                    </a:lnTo>
                    <a:lnTo>
                      <a:pt x="123" y="710"/>
                    </a:lnTo>
                    <a:lnTo>
                      <a:pt x="133" y="721"/>
                    </a:lnTo>
                    <a:lnTo>
                      <a:pt x="144" y="732"/>
                    </a:lnTo>
                    <a:lnTo>
                      <a:pt x="154" y="743"/>
                    </a:lnTo>
                    <a:lnTo>
                      <a:pt x="164" y="754"/>
                    </a:lnTo>
                    <a:lnTo>
                      <a:pt x="174" y="764"/>
                    </a:lnTo>
                    <a:lnTo>
                      <a:pt x="183" y="774"/>
                    </a:lnTo>
                    <a:lnTo>
                      <a:pt x="192" y="783"/>
                    </a:lnTo>
                    <a:lnTo>
                      <a:pt x="207" y="801"/>
                    </a:lnTo>
                    <a:lnTo>
                      <a:pt x="225" y="833"/>
                    </a:lnTo>
                    <a:lnTo>
                      <a:pt x="225" y="846"/>
                    </a:lnTo>
                    <a:lnTo>
                      <a:pt x="217" y="856"/>
                    </a:lnTo>
                    <a:lnTo>
                      <a:pt x="203" y="865"/>
                    </a:lnTo>
                    <a:lnTo>
                      <a:pt x="189" y="871"/>
                    </a:lnTo>
                    <a:lnTo>
                      <a:pt x="159" y="880"/>
                    </a:lnTo>
                    <a:lnTo>
                      <a:pt x="100" y="904"/>
                    </a:lnTo>
                    <a:lnTo>
                      <a:pt x="103" y="933"/>
                    </a:lnTo>
                    <a:lnTo>
                      <a:pt x="111" y="948"/>
                    </a:lnTo>
                    <a:lnTo>
                      <a:pt x="125" y="962"/>
                    </a:lnTo>
                    <a:lnTo>
                      <a:pt x="142" y="976"/>
                    </a:lnTo>
                    <a:lnTo>
                      <a:pt x="161" y="990"/>
                    </a:lnTo>
                    <a:lnTo>
                      <a:pt x="184" y="1003"/>
                    </a:lnTo>
                    <a:lnTo>
                      <a:pt x="208" y="1016"/>
                    </a:lnTo>
                    <a:lnTo>
                      <a:pt x="234" y="1028"/>
                    </a:lnTo>
                    <a:lnTo>
                      <a:pt x="259" y="1040"/>
                    </a:lnTo>
                    <a:lnTo>
                      <a:pt x="284" y="1049"/>
                    </a:lnTo>
                    <a:lnTo>
                      <a:pt x="308" y="1057"/>
                    </a:lnTo>
                    <a:lnTo>
                      <a:pt x="351" y="1069"/>
                    </a:lnTo>
                    <a:lnTo>
                      <a:pt x="382" y="1073"/>
                    </a:lnTo>
                    <a:lnTo>
                      <a:pt x="398" y="1083"/>
                    </a:lnTo>
                    <a:lnTo>
                      <a:pt x="397" y="1092"/>
                    </a:lnTo>
                    <a:lnTo>
                      <a:pt x="388" y="1099"/>
                    </a:lnTo>
                    <a:lnTo>
                      <a:pt x="363" y="1108"/>
                    </a:lnTo>
                    <a:lnTo>
                      <a:pt x="336" y="1112"/>
                    </a:lnTo>
                    <a:lnTo>
                      <a:pt x="276" y="1110"/>
                    </a:lnTo>
                    <a:lnTo>
                      <a:pt x="213" y="1094"/>
                    </a:lnTo>
                    <a:lnTo>
                      <a:pt x="182" y="1082"/>
                    </a:lnTo>
                    <a:lnTo>
                      <a:pt x="153" y="1067"/>
                    </a:lnTo>
                    <a:lnTo>
                      <a:pt x="126" y="1049"/>
                    </a:lnTo>
                    <a:lnTo>
                      <a:pt x="101" y="1028"/>
                    </a:lnTo>
                    <a:lnTo>
                      <a:pt x="90" y="1017"/>
                    </a:lnTo>
                    <a:lnTo>
                      <a:pt x="81" y="1006"/>
                    </a:lnTo>
                    <a:lnTo>
                      <a:pt x="64" y="982"/>
                    </a:lnTo>
                    <a:lnTo>
                      <a:pt x="46" y="929"/>
                    </a:lnTo>
                    <a:lnTo>
                      <a:pt x="46" y="915"/>
                    </a:lnTo>
                    <a:lnTo>
                      <a:pt x="47" y="900"/>
                    </a:lnTo>
                    <a:lnTo>
                      <a:pt x="54" y="8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11" name="Freeform 42"/>
              <p:cNvSpPr>
                <a:spLocks/>
              </p:cNvSpPr>
              <p:nvPr/>
            </p:nvSpPr>
            <p:spPr bwMode="auto">
              <a:xfrm>
                <a:off x="288" y="2835"/>
                <a:ext cx="533" cy="425"/>
              </a:xfrm>
              <a:custGeom>
                <a:avLst/>
                <a:gdLst>
                  <a:gd name="T0" fmla="*/ 303 w 1066"/>
                  <a:gd name="T1" fmla="*/ 63 h 849"/>
                  <a:gd name="T2" fmla="*/ 153 w 1066"/>
                  <a:gd name="T3" fmla="*/ 101 h 849"/>
                  <a:gd name="T4" fmla="*/ 159 w 1066"/>
                  <a:gd name="T5" fmla="*/ 134 h 849"/>
                  <a:gd name="T6" fmla="*/ 84 w 1066"/>
                  <a:gd name="T7" fmla="*/ 166 h 849"/>
                  <a:gd name="T8" fmla="*/ 25 w 1066"/>
                  <a:gd name="T9" fmla="*/ 203 h 849"/>
                  <a:gd name="T10" fmla="*/ 39 w 1066"/>
                  <a:gd name="T11" fmla="*/ 235 h 849"/>
                  <a:gd name="T12" fmla="*/ 5 w 1066"/>
                  <a:gd name="T13" fmla="*/ 281 h 849"/>
                  <a:gd name="T14" fmla="*/ 10 w 1066"/>
                  <a:gd name="T15" fmla="*/ 341 h 849"/>
                  <a:gd name="T16" fmla="*/ 53 w 1066"/>
                  <a:gd name="T17" fmla="*/ 358 h 849"/>
                  <a:gd name="T18" fmla="*/ 88 w 1066"/>
                  <a:gd name="T19" fmla="*/ 409 h 849"/>
                  <a:gd name="T20" fmla="*/ 127 w 1066"/>
                  <a:gd name="T21" fmla="*/ 420 h 849"/>
                  <a:gd name="T22" fmla="*/ 164 w 1066"/>
                  <a:gd name="T23" fmla="*/ 391 h 849"/>
                  <a:gd name="T24" fmla="*/ 187 w 1066"/>
                  <a:gd name="T25" fmla="*/ 364 h 849"/>
                  <a:gd name="T26" fmla="*/ 212 w 1066"/>
                  <a:gd name="T27" fmla="*/ 371 h 849"/>
                  <a:gd name="T28" fmla="*/ 245 w 1066"/>
                  <a:gd name="T29" fmla="*/ 395 h 849"/>
                  <a:gd name="T30" fmla="*/ 307 w 1066"/>
                  <a:gd name="T31" fmla="*/ 369 h 849"/>
                  <a:gd name="T32" fmla="*/ 341 w 1066"/>
                  <a:gd name="T33" fmla="*/ 334 h 849"/>
                  <a:gd name="T34" fmla="*/ 358 w 1066"/>
                  <a:gd name="T35" fmla="*/ 377 h 849"/>
                  <a:gd name="T36" fmla="*/ 394 w 1066"/>
                  <a:gd name="T37" fmla="*/ 389 h 849"/>
                  <a:gd name="T38" fmla="*/ 439 w 1066"/>
                  <a:gd name="T39" fmla="*/ 358 h 849"/>
                  <a:gd name="T40" fmla="*/ 470 w 1066"/>
                  <a:gd name="T41" fmla="*/ 324 h 849"/>
                  <a:gd name="T42" fmla="*/ 496 w 1066"/>
                  <a:gd name="T43" fmla="*/ 287 h 849"/>
                  <a:gd name="T44" fmla="*/ 519 w 1066"/>
                  <a:gd name="T45" fmla="*/ 253 h 849"/>
                  <a:gd name="T46" fmla="*/ 533 w 1066"/>
                  <a:gd name="T47" fmla="*/ 215 h 849"/>
                  <a:gd name="T48" fmla="*/ 501 w 1066"/>
                  <a:gd name="T49" fmla="*/ 212 h 849"/>
                  <a:gd name="T50" fmla="*/ 475 w 1066"/>
                  <a:gd name="T51" fmla="*/ 264 h 849"/>
                  <a:gd name="T52" fmla="*/ 449 w 1066"/>
                  <a:gd name="T53" fmla="*/ 312 h 849"/>
                  <a:gd name="T54" fmla="*/ 425 w 1066"/>
                  <a:gd name="T55" fmla="*/ 341 h 849"/>
                  <a:gd name="T56" fmla="*/ 384 w 1066"/>
                  <a:gd name="T57" fmla="*/ 359 h 849"/>
                  <a:gd name="T58" fmla="*/ 374 w 1066"/>
                  <a:gd name="T59" fmla="*/ 278 h 849"/>
                  <a:gd name="T60" fmla="*/ 345 w 1066"/>
                  <a:gd name="T61" fmla="*/ 272 h 849"/>
                  <a:gd name="T62" fmla="*/ 313 w 1066"/>
                  <a:gd name="T63" fmla="*/ 310 h 849"/>
                  <a:gd name="T64" fmla="*/ 282 w 1066"/>
                  <a:gd name="T65" fmla="*/ 348 h 849"/>
                  <a:gd name="T66" fmla="*/ 250 w 1066"/>
                  <a:gd name="T67" fmla="*/ 366 h 849"/>
                  <a:gd name="T68" fmla="*/ 231 w 1066"/>
                  <a:gd name="T69" fmla="*/ 285 h 849"/>
                  <a:gd name="T70" fmla="*/ 195 w 1066"/>
                  <a:gd name="T71" fmla="*/ 297 h 849"/>
                  <a:gd name="T72" fmla="*/ 170 w 1066"/>
                  <a:gd name="T73" fmla="*/ 334 h 849"/>
                  <a:gd name="T74" fmla="*/ 150 w 1066"/>
                  <a:gd name="T75" fmla="*/ 364 h 849"/>
                  <a:gd name="T76" fmla="*/ 125 w 1066"/>
                  <a:gd name="T77" fmla="*/ 387 h 849"/>
                  <a:gd name="T78" fmla="*/ 123 w 1066"/>
                  <a:gd name="T79" fmla="*/ 342 h 849"/>
                  <a:gd name="T80" fmla="*/ 129 w 1066"/>
                  <a:gd name="T81" fmla="*/ 303 h 849"/>
                  <a:gd name="T82" fmla="*/ 76 w 1066"/>
                  <a:gd name="T83" fmla="*/ 323 h 849"/>
                  <a:gd name="T84" fmla="*/ 23 w 1066"/>
                  <a:gd name="T85" fmla="*/ 311 h 849"/>
                  <a:gd name="T86" fmla="*/ 39 w 1066"/>
                  <a:gd name="T87" fmla="*/ 275 h 849"/>
                  <a:gd name="T88" fmla="*/ 83 w 1066"/>
                  <a:gd name="T89" fmla="*/ 233 h 849"/>
                  <a:gd name="T90" fmla="*/ 58 w 1066"/>
                  <a:gd name="T91" fmla="*/ 214 h 849"/>
                  <a:gd name="T92" fmla="*/ 99 w 1066"/>
                  <a:gd name="T93" fmla="*/ 187 h 849"/>
                  <a:gd name="T94" fmla="*/ 214 w 1066"/>
                  <a:gd name="T95" fmla="*/ 159 h 849"/>
                  <a:gd name="T96" fmla="*/ 206 w 1066"/>
                  <a:gd name="T97" fmla="*/ 130 h 849"/>
                  <a:gd name="T98" fmla="*/ 192 w 1066"/>
                  <a:gd name="T99" fmla="*/ 103 h 849"/>
                  <a:gd name="T100" fmla="*/ 226 w 1066"/>
                  <a:gd name="T101" fmla="*/ 88 h 849"/>
                  <a:gd name="T102" fmla="*/ 338 w 1066"/>
                  <a:gd name="T103" fmla="*/ 107 h 849"/>
                  <a:gd name="T104" fmla="*/ 360 w 1066"/>
                  <a:gd name="T105" fmla="*/ 66 h 849"/>
                  <a:gd name="T106" fmla="*/ 386 w 1066"/>
                  <a:gd name="T107" fmla="*/ 31 h 849"/>
                  <a:gd name="T108" fmla="*/ 442 w 1066"/>
                  <a:gd name="T109" fmla="*/ 62 h 849"/>
                  <a:gd name="T110" fmla="*/ 482 w 1066"/>
                  <a:gd name="T111" fmla="*/ 95 h 849"/>
                  <a:gd name="T112" fmla="*/ 507 w 1066"/>
                  <a:gd name="T113" fmla="*/ 119 h 849"/>
                  <a:gd name="T114" fmla="*/ 497 w 1066"/>
                  <a:gd name="T115" fmla="*/ 72 h 849"/>
                  <a:gd name="T116" fmla="*/ 472 w 1066"/>
                  <a:gd name="T117" fmla="*/ 42 h 849"/>
                  <a:gd name="T118" fmla="*/ 446 w 1066"/>
                  <a:gd name="T119" fmla="*/ 21 h 849"/>
                  <a:gd name="T120" fmla="*/ 380 w 1066"/>
                  <a:gd name="T121" fmla="*/ 0 h 8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6"/>
                  <a:gd name="T184" fmla="*/ 0 h 849"/>
                  <a:gd name="T185" fmla="*/ 1066 w 1066"/>
                  <a:gd name="T186" fmla="*/ 849 h 84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6" h="849">
                    <a:moveTo>
                      <a:pt x="660" y="45"/>
                    </a:moveTo>
                    <a:lnTo>
                      <a:pt x="658" y="92"/>
                    </a:lnTo>
                    <a:lnTo>
                      <a:pt x="660" y="138"/>
                    </a:lnTo>
                    <a:lnTo>
                      <a:pt x="607" y="126"/>
                    </a:lnTo>
                    <a:lnTo>
                      <a:pt x="539" y="123"/>
                    </a:lnTo>
                    <a:lnTo>
                      <a:pt x="396" y="144"/>
                    </a:lnTo>
                    <a:lnTo>
                      <a:pt x="340" y="168"/>
                    </a:lnTo>
                    <a:lnTo>
                      <a:pt x="306" y="202"/>
                    </a:lnTo>
                    <a:lnTo>
                      <a:pt x="301" y="222"/>
                    </a:lnTo>
                    <a:lnTo>
                      <a:pt x="305" y="244"/>
                    </a:lnTo>
                    <a:lnTo>
                      <a:pt x="311" y="256"/>
                    </a:lnTo>
                    <a:lnTo>
                      <a:pt x="319" y="268"/>
                    </a:lnTo>
                    <a:lnTo>
                      <a:pt x="331" y="281"/>
                    </a:lnTo>
                    <a:lnTo>
                      <a:pt x="345" y="295"/>
                    </a:lnTo>
                    <a:lnTo>
                      <a:pt x="227" y="313"/>
                    </a:lnTo>
                    <a:lnTo>
                      <a:pt x="168" y="331"/>
                    </a:lnTo>
                    <a:lnTo>
                      <a:pt x="115" y="353"/>
                    </a:lnTo>
                    <a:lnTo>
                      <a:pt x="93" y="365"/>
                    </a:lnTo>
                    <a:lnTo>
                      <a:pt x="74" y="378"/>
                    </a:lnTo>
                    <a:lnTo>
                      <a:pt x="50" y="406"/>
                    </a:lnTo>
                    <a:lnTo>
                      <a:pt x="50" y="438"/>
                    </a:lnTo>
                    <a:lnTo>
                      <a:pt x="60" y="453"/>
                    </a:lnTo>
                    <a:lnTo>
                      <a:pt x="68" y="461"/>
                    </a:lnTo>
                    <a:lnTo>
                      <a:pt x="78" y="469"/>
                    </a:lnTo>
                    <a:lnTo>
                      <a:pt x="66" y="480"/>
                    </a:lnTo>
                    <a:lnTo>
                      <a:pt x="56" y="491"/>
                    </a:lnTo>
                    <a:lnTo>
                      <a:pt x="36" y="514"/>
                    </a:lnTo>
                    <a:lnTo>
                      <a:pt x="10" y="561"/>
                    </a:lnTo>
                    <a:lnTo>
                      <a:pt x="0" y="606"/>
                    </a:lnTo>
                    <a:lnTo>
                      <a:pt x="3" y="647"/>
                    </a:lnTo>
                    <a:lnTo>
                      <a:pt x="10" y="666"/>
                    </a:lnTo>
                    <a:lnTo>
                      <a:pt x="21" y="681"/>
                    </a:lnTo>
                    <a:lnTo>
                      <a:pt x="37" y="694"/>
                    </a:lnTo>
                    <a:lnTo>
                      <a:pt x="56" y="704"/>
                    </a:lnTo>
                    <a:lnTo>
                      <a:pt x="79" y="711"/>
                    </a:lnTo>
                    <a:lnTo>
                      <a:pt x="106" y="715"/>
                    </a:lnTo>
                    <a:lnTo>
                      <a:pt x="171" y="709"/>
                    </a:lnTo>
                    <a:lnTo>
                      <a:pt x="169" y="755"/>
                    </a:lnTo>
                    <a:lnTo>
                      <a:pt x="171" y="791"/>
                    </a:lnTo>
                    <a:lnTo>
                      <a:pt x="177" y="817"/>
                    </a:lnTo>
                    <a:lnTo>
                      <a:pt x="187" y="835"/>
                    </a:lnTo>
                    <a:lnTo>
                      <a:pt x="200" y="845"/>
                    </a:lnTo>
                    <a:lnTo>
                      <a:pt x="216" y="849"/>
                    </a:lnTo>
                    <a:lnTo>
                      <a:pt x="254" y="839"/>
                    </a:lnTo>
                    <a:lnTo>
                      <a:pt x="275" y="827"/>
                    </a:lnTo>
                    <a:lnTo>
                      <a:pt x="296" y="811"/>
                    </a:lnTo>
                    <a:lnTo>
                      <a:pt x="317" y="792"/>
                    </a:lnTo>
                    <a:lnTo>
                      <a:pt x="328" y="782"/>
                    </a:lnTo>
                    <a:lnTo>
                      <a:pt x="338" y="772"/>
                    </a:lnTo>
                    <a:lnTo>
                      <a:pt x="348" y="761"/>
                    </a:lnTo>
                    <a:lnTo>
                      <a:pt x="357" y="750"/>
                    </a:lnTo>
                    <a:lnTo>
                      <a:pt x="375" y="727"/>
                    </a:lnTo>
                    <a:lnTo>
                      <a:pt x="392" y="705"/>
                    </a:lnTo>
                    <a:lnTo>
                      <a:pt x="405" y="684"/>
                    </a:lnTo>
                    <a:lnTo>
                      <a:pt x="414" y="717"/>
                    </a:lnTo>
                    <a:lnTo>
                      <a:pt x="425" y="742"/>
                    </a:lnTo>
                    <a:lnTo>
                      <a:pt x="438" y="763"/>
                    </a:lnTo>
                    <a:lnTo>
                      <a:pt x="453" y="777"/>
                    </a:lnTo>
                    <a:lnTo>
                      <a:pt x="471" y="786"/>
                    </a:lnTo>
                    <a:lnTo>
                      <a:pt x="490" y="789"/>
                    </a:lnTo>
                    <a:lnTo>
                      <a:pt x="530" y="785"/>
                    </a:lnTo>
                    <a:lnTo>
                      <a:pt x="572" y="767"/>
                    </a:lnTo>
                    <a:lnTo>
                      <a:pt x="594" y="754"/>
                    </a:lnTo>
                    <a:lnTo>
                      <a:pt x="614" y="738"/>
                    </a:lnTo>
                    <a:lnTo>
                      <a:pt x="634" y="721"/>
                    </a:lnTo>
                    <a:lnTo>
                      <a:pt x="652" y="704"/>
                    </a:lnTo>
                    <a:lnTo>
                      <a:pt x="668" y="685"/>
                    </a:lnTo>
                    <a:lnTo>
                      <a:pt x="683" y="667"/>
                    </a:lnTo>
                    <a:lnTo>
                      <a:pt x="689" y="694"/>
                    </a:lnTo>
                    <a:lnTo>
                      <a:pt x="697" y="717"/>
                    </a:lnTo>
                    <a:lnTo>
                      <a:pt x="706" y="736"/>
                    </a:lnTo>
                    <a:lnTo>
                      <a:pt x="716" y="753"/>
                    </a:lnTo>
                    <a:lnTo>
                      <a:pt x="726" y="765"/>
                    </a:lnTo>
                    <a:lnTo>
                      <a:pt x="737" y="773"/>
                    </a:lnTo>
                    <a:lnTo>
                      <a:pt x="762" y="781"/>
                    </a:lnTo>
                    <a:lnTo>
                      <a:pt x="789" y="777"/>
                    </a:lnTo>
                    <a:lnTo>
                      <a:pt x="819" y="764"/>
                    </a:lnTo>
                    <a:lnTo>
                      <a:pt x="849" y="742"/>
                    </a:lnTo>
                    <a:lnTo>
                      <a:pt x="864" y="729"/>
                    </a:lnTo>
                    <a:lnTo>
                      <a:pt x="879" y="715"/>
                    </a:lnTo>
                    <a:lnTo>
                      <a:pt x="894" y="699"/>
                    </a:lnTo>
                    <a:lnTo>
                      <a:pt x="909" y="683"/>
                    </a:lnTo>
                    <a:lnTo>
                      <a:pt x="925" y="666"/>
                    </a:lnTo>
                    <a:lnTo>
                      <a:pt x="940" y="648"/>
                    </a:lnTo>
                    <a:lnTo>
                      <a:pt x="954" y="629"/>
                    </a:lnTo>
                    <a:lnTo>
                      <a:pt x="967" y="610"/>
                    </a:lnTo>
                    <a:lnTo>
                      <a:pt x="981" y="592"/>
                    </a:lnTo>
                    <a:lnTo>
                      <a:pt x="993" y="574"/>
                    </a:lnTo>
                    <a:lnTo>
                      <a:pt x="1005" y="556"/>
                    </a:lnTo>
                    <a:lnTo>
                      <a:pt x="1016" y="539"/>
                    </a:lnTo>
                    <a:lnTo>
                      <a:pt x="1027" y="521"/>
                    </a:lnTo>
                    <a:lnTo>
                      <a:pt x="1037" y="506"/>
                    </a:lnTo>
                    <a:lnTo>
                      <a:pt x="1045" y="492"/>
                    </a:lnTo>
                    <a:lnTo>
                      <a:pt x="1052" y="479"/>
                    </a:lnTo>
                    <a:lnTo>
                      <a:pt x="1064" y="458"/>
                    </a:lnTo>
                    <a:lnTo>
                      <a:pt x="1066" y="429"/>
                    </a:lnTo>
                    <a:lnTo>
                      <a:pt x="1060" y="419"/>
                    </a:lnTo>
                    <a:lnTo>
                      <a:pt x="1050" y="409"/>
                    </a:lnTo>
                    <a:lnTo>
                      <a:pt x="1026" y="406"/>
                    </a:lnTo>
                    <a:lnTo>
                      <a:pt x="1002" y="424"/>
                    </a:lnTo>
                    <a:lnTo>
                      <a:pt x="982" y="460"/>
                    </a:lnTo>
                    <a:lnTo>
                      <a:pt x="972" y="481"/>
                    </a:lnTo>
                    <a:lnTo>
                      <a:pt x="961" y="503"/>
                    </a:lnTo>
                    <a:lnTo>
                      <a:pt x="950" y="528"/>
                    </a:lnTo>
                    <a:lnTo>
                      <a:pt x="938" y="552"/>
                    </a:lnTo>
                    <a:lnTo>
                      <a:pt x="926" y="576"/>
                    </a:lnTo>
                    <a:lnTo>
                      <a:pt x="912" y="600"/>
                    </a:lnTo>
                    <a:lnTo>
                      <a:pt x="898" y="623"/>
                    </a:lnTo>
                    <a:lnTo>
                      <a:pt x="883" y="645"/>
                    </a:lnTo>
                    <a:lnTo>
                      <a:pt x="867" y="665"/>
                    </a:lnTo>
                    <a:lnTo>
                      <a:pt x="859" y="674"/>
                    </a:lnTo>
                    <a:lnTo>
                      <a:pt x="850" y="682"/>
                    </a:lnTo>
                    <a:lnTo>
                      <a:pt x="832" y="696"/>
                    </a:lnTo>
                    <a:lnTo>
                      <a:pt x="812" y="708"/>
                    </a:lnTo>
                    <a:lnTo>
                      <a:pt x="790" y="715"/>
                    </a:lnTo>
                    <a:lnTo>
                      <a:pt x="768" y="718"/>
                    </a:lnTo>
                    <a:lnTo>
                      <a:pt x="754" y="713"/>
                    </a:lnTo>
                    <a:lnTo>
                      <a:pt x="746" y="697"/>
                    </a:lnTo>
                    <a:lnTo>
                      <a:pt x="742" y="647"/>
                    </a:lnTo>
                    <a:lnTo>
                      <a:pt x="749" y="556"/>
                    </a:lnTo>
                    <a:lnTo>
                      <a:pt x="745" y="537"/>
                    </a:lnTo>
                    <a:lnTo>
                      <a:pt x="738" y="526"/>
                    </a:lnTo>
                    <a:lnTo>
                      <a:pt x="718" y="525"/>
                    </a:lnTo>
                    <a:lnTo>
                      <a:pt x="691" y="544"/>
                    </a:lnTo>
                    <a:lnTo>
                      <a:pt x="675" y="560"/>
                    </a:lnTo>
                    <a:lnTo>
                      <a:pt x="659" y="578"/>
                    </a:lnTo>
                    <a:lnTo>
                      <a:pt x="643" y="598"/>
                    </a:lnTo>
                    <a:lnTo>
                      <a:pt x="627" y="619"/>
                    </a:lnTo>
                    <a:lnTo>
                      <a:pt x="610" y="641"/>
                    </a:lnTo>
                    <a:lnTo>
                      <a:pt x="595" y="661"/>
                    </a:lnTo>
                    <a:lnTo>
                      <a:pt x="579" y="680"/>
                    </a:lnTo>
                    <a:lnTo>
                      <a:pt x="565" y="696"/>
                    </a:lnTo>
                    <a:lnTo>
                      <a:pt x="553" y="708"/>
                    </a:lnTo>
                    <a:lnTo>
                      <a:pt x="543" y="716"/>
                    </a:lnTo>
                    <a:lnTo>
                      <a:pt x="518" y="728"/>
                    </a:lnTo>
                    <a:lnTo>
                      <a:pt x="500" y="731"/>
                    </a:lnTo>
                    <a:lnTo>
                      <a:pt x="476" y="719"/>
                    </a:lnTo>
                    <a:lnTo>
                      <a:pt x="467" y="687"/>
                    </a:lnTo>
                    <a:lnTo>
                      <a:pt x="466" y="645"/>
                    </a:lnTo>
                    <a:lnTo>
                      <a:pt x="462" y="570"/>
                    </a:lnTo>
                    <a:lnTo>
                      <a:pt x="457" y="560"/>
                    </a:lnTo>
                    <a:lnTo>
                      <a:pt x="448" y="556"/>
                    </a:lnTo>
                    <a:lnTo>
                      <a:pt x="416" y="570"/>
                    </a:lnTo>
                    <a:lnTo>
                      <a:pt x="391" y="593"/>
                    </a:lnTo>
                    <a:lnTo>
                      <a:pt x="369" y="620"/>
                    </a:lnTo>
                    <a:lnTo>
                      <a:pt x="359" y="636"/>
                    </a:lnTo>
                    <a:lnTo>
                      <a:pt x="349" y="652"/>
                    </a:lnTo>
                    <a:lnTo>
                      <a:pt x="340" y="667"/>
                    </a:lnTo>
                    <a:lnTo>
                      <a:pt x="330" y="683"/>
                    </a:lnTo>
                    <a:lnTo>
                      <a:pt x="320" y="698"/>
                    </a:lnTo>
                    <a:lnTo>
                      <a:pt x="311" y="713"/>
                    </a:lnTo>
                    <a:lnTo>
                      <a:pt x="300" y="727"/>
                    </a:lnTo>
                    <a:lnTo>
                      <a:pt x="290" y="740"/>
                    </a:lnTo>
                    <a:lnTo>
                      <a:pt x="278" y="753"/>
                    </a:lnTo>
                    <a:lnTo>
                      <a:pt x="264" y="764"/>
                    </a:lnTo>
                    <a:lnTo>
                      <a:pt x="251" y="773"/>
                    </a:lnTo>
                    <a:lnTo>
                      <a:pt x="236" y="780"/>
                    </a:lnTo>
                    <a:lnTo>
                      <a:pt x="233" y="742"/>
                    </a:lnTo>
                    <a:lnTo>
                      <a:pt x="237" y="712"/>
                    </a:lnTo>
                    <a:lnTo>
                      <a:pt x="247" y="684"/>
                    </a:lnTo>
                    <a:lnTo>
                      <a:pt x="261" y="650"/>
                    </a:lnTo>
                    <a:lnTo>
                      <a:pt x="271" y="615"/>
                    </a:lnTo>
                    <a:lnTo>
                      <a:pt x="266" y="607"/>
                    </a:lnTo>
                    <a:lnTo>
                      <a:pt x="258" y="605"/>
                    </a:lnTo>
                    <a:lnTo>
                      <a:pt x="232" y="612"/>
                    </a:lnTo>
                    <a:lnTo>
                      <a:pt x="196" y="628"/>
                    </a:lnTo>
                    <a:lnTo>
                      <a:pt x="175" y="638"/>
                    </a:lnTo>
                    <a:lnTo>
                      <a:pt x="153" y="646"/>
                    </a:lnTo>
                    <a:lnTo>
                      <a:pt x="111" y="656"/>
                    </a:lnTo>
                    <a:lnTo>
                      <a:pt x="75" y="650"/>
                    </a:lnTo>
                    <a:lnTo>
                      <a:pt x="60" y="639"/>
                    </a:lnTo>
                    <a:lnTo>
                      <a:pt x="47" y="621"/>
                    </a:lnTo>
                    <a:lnTo>
                      <a:pt x="45" y="591"/>
                    </a:lnTo>
                    <a:lnTo>
                      <a:pt x="52" y="576"/>
                    </a:lnTo>
                    <a:lnTo>
                      <a:pt x="64" y="562"/>
                    </a:lnTo>
                    <a:lnTo>
                      <a:pt x="78" y="549"/>
                    </a:lnTo>
                    <a:lnTo>
                      <a:pt x="93" y="536"/>
                    </a:lnTo>
                    <a:lnTo>
                      <a:pt x="110" y="522"/>
                    </a:lnTo>
                    <a:lnTo>
                      <a:pt x="126" y="510"/>
                    </a:lnTo>
                    <a:lnTo>
                      <a:pt x="167" y="465"/>
                    </a:lnTo>
                    <a:lnTo>
                      <a:pt x="165" y="454"/>
                    </a:lnTo>
                    <a:lnTo>
                      <a:pt x="156" y="445"/>
                    </a:lnTo>
                    <a:lnTo>
                      <a:pt x="141" y="435"/>
                    </a:lnTo>
                    <a:lnTo>
                      <a:pt x="117" y="427"/>
                    </a:lnTo>
                    <a:lnTo>
                      <a:pt x="129" y="409"/>
                    </a:lnTo>
                    <a:lnTo>
                      <a:pt x="147" y="396"/>
                    </a:lnTo>
                    <a:lnTo>
                      <a:pt x="172" y="384"/>
                    </a:lnTo>
                    <a:lnTo>
                      <a:pt x="199" y="374"/>
                    </a:lnTo>
                    <a:lnTo>
                      <a:pt x="230" y="365"/>
                    </a:lnTo>
                    <a:lnTo>
                      <a:pt x="262" y="357"/>
                    </a:lnTo>
                    <a:lnTo>
                      <a:pt x="327" y="344"/>
                    </a:lnTo>
                    <a:lnTo>
                      <a:pt x="428" y="317"/>
                    </a:lnTo>
                    <a:lnTo>
                      <a:pt x="445" y="296"/>
                    </a:lnTo>
                    <a:lnTo>
                      <a:pt x="442" y="284"/>
                    </a:lnTo>
                    <a:lnTo>
                      <a:pt x="429" y="270"/>
                    </a:lnTo>
                    <a:lnTo>
                      <a:pt x="413" y="260"/>
                    </a:lnTo>
                    <a:lnTo>
                      <a:pt x="397" y="250"/>
                    </a:lnTo>
                    <a:lnTo>
                      <a:pt x="367" y="227"/>
                    </a:lnTo>
                    <a:lnTo>
                      <a:pt x="374" y="216"/>
                    </a:lnTo>
                    <a:lnTo>
                      <a:pt x="384" y="206"/>
                    </a:lnTo>
                    <a:lnTo>
                      <a:pt x="393" y="197"/>
                    </a:lnTo>
                    <a:lnTo>
                      <a:pt x="403" y="190"/>
                    </a:lnTo>
                    <a:lnTo>
                      <a:pt x="426" y="180"/>
                    </a:lnTo>
                    <a:lnTo>
                      <a:pt x="452" y="175"/>
                    </a:lnTo>
                    <a:lnTo>
                      <a:pt x="510" y="177"/>
                    </a:lnTo>
                    <a:lnTo>
                      <a:pt x="569" y="189"/>
                    </a:lnTo>
                    <a:lnTo>
                      <a:pt x="627" y="204"/>
                    </a:lnTo>
                    <a:lnTo>
                      <a:pt x="676" y="214"/>
                    </a:lnTo>
                    <a:lnTo>
                      <a:pt x="712" y="213"/>
                    </a:lnTo>
                    <a:lnTo>
                      <a:pt x="728" y="195"/>
                    </a:lnTo>
                    <a:lnTo>
                      <a:pt x="728" y="162"/>
                    </a:lnTo>
                    <a:lnTo>
                      <a:pt x="721" y="132"/>
                    </a:lnTo>
                    <a:lnTo>
                      <a:pt x="713" y="69"/>
                    </a:lnTo>
                    <a:lnTo>
                      <a:pt x="724" y="60"/>
                    </a:lnTo>
                    <a:lnTo>
                      <a:pt x="738" y="56"/>
                    </a:lnTo>
                    <a:lnTo>
                      <a:pt x="773" y="61"/>
                    </a:lnTo>
                    <a:lnTo>
                      <a:pt x="817" y="79"/>
                    </a:lnTo>
                    <a:lnTo>
                      <a:pt x="840" y="93"/>
                    </a:lnTo>
                    <a:lnTo>
                      <a:pt x="863" y="107"/>
                    </a:lnTo>
                    <a:lnTo>
                      <a:pt x="885" y="123"/>
                    </a:lnTo>
                    <a:lnTo>
                      <a:pt x="907" y="139"/>
                    </a:lnTo>
                    <a:lnTo>
                      <a:pt x="929" y="156"/>
                    </a:lnTo>
                    <a:lnTo>
                      <a:pt x="948" y="173"/>
                    </a:lnTo>
                    <a:lnTo>
                      <a:pt x="965" y="189"/>
                    </a:lnTo>
                    <a:lnTo>
                      <a:pt x="979" y="205"/>
                    </a:lnTo>
                    <a:lnTo>
                      <a:pt x="998" y="229"/>
                    </a:lnTo>
                    <a:lnTo>
                      <a:pt x="1006" y="237"/>
                    </a:lnTo>
                    <a:lnTo>
                      <a:pt x="1015" y="238"/>
                    </a:lnTo>
                    <a:lnTo>
                      <a:pt x="1025" y="222"/>
                    </a:lnTo>
                    <a:lnTo>
                      <a:pt x="1019" y="196"/>
                    </a:lnTo>
                    <a:lnTo>
                      <a:pt x="1009" y="169"/>
                    </a:lnTo>
                    <a:lnTo>
                      <a:pt x="995" y="144"/>
                    </a:lnTo>
                    <a:lnTo>
                      <a:pt x="987" y="131"/>
                    </a:lnTo>
                    <a:lnTo>
                      <a:pt x="978" y="118"/>
                    </a:lnTo>
                    <a:lnTo>
                      <a:pt x="957" y="95"/>
                    </a:lnTo>
                    <a:lnTo>
                      <a:pt x="945" y="83"/>
                    </a:lnTo>
                    <a:lnTo>
                      <a:pt x="933" y="71"/>
                    </a:lnTo>
                    <a:lnTo>
                      <a:pt x="920" y="61"/>
                    </a:lnTo>
                    <a:lnTo>
                      <a:pt x="906" y="51"/>
                    </a:lnTo>
                    <a:lnTo>
                      <a:pt x="892" y="42"/>
                    </a:lnTo>
                    <a:lnTo>
                      <a:pt x="878" y="34"/>
                    </a:lnTo>
                    <a:lnTo>
                      <a:pt x="850" y="20"/>
                    </a:lnTo>
                    <a:lnTo>
                      <a:pt x="820" y="9"/>
                    </a:lnTo>
                    <a:lnTo>
                      <a:pt x="761" y="0"/>
                    </a:lnTo>
                    <a:lnTo>
                      <a:pt x="707" y="10"/>
                    </a:lnTo>
                    <a:lnTo>
                      <a:pt x="66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12" name="Freeform 43"/>
              <p:cNvSpPr>
                <a:spLocks/>
              </p:cNvSpPr>
              <p:nvPr/>
            </p:nvSpPr>
            <p:spPr bwMode="auto">
              <a:xfrm>
                <a:off x="945" y="2343"/>
                <a:ext cx="677" cy="949"/>
              </a:xfrm>
              <a:custGeom>
                <a:avLst/>
                <a:gdLst>
                  <a:gd name="T0" fmla="*/ 69 w 1354"/>
                  <a:gd name="T1" fmla="*/ 648 h 1896"/>
                  <a:gd name="T2" fmla="*/ 7 w 1354"/>
                  <a:gd name="T3" fmla="*/ 578 h 1896"/>
                  <a:gd name="T4" fmla="*/ 40 w 1354"/>
                  <a:gd name="T5" fmla="*/ 467 h 1896"/>
                  <a:gd name="T6" fmla="*/ 146 w 1354"/>
                  <a:gd name="T7" fmla="*/ 495 h 1896"/>
                  <a:gd name="T8" fmla="*/ 151 w 1354"/>
                  <a:gd name="T9" fmla="*/ 270 h 1896"/>
                  <a:gd name="T10" fmla="*/ 241 w 1354"/>
                  <a:gd name="T11" fmla="*/ 248 h 1896"/>
                  <a:gd name="T12" fmla="*/ 297 w 1354"/>
                  <a:gd name="T13" fmla="*/ 197 h 1896"/>
                  <a:gd name="T14" fmla="*/ 339 w 1354"/>
                  <a:gd name="T15" fmla="*/ 118 h 1896"/>
                  <a:gd name="T16" fmla="*/ 438 w 1354"/>
                  <a:gd name="T17" fmla="*/ 107 h 1896"/>
                  <a:gd name="T18" fmla="*/ 488 w 1354"/>
                  <a:gd name="T19" fmla="*/ 33 h 1896"/>
                  <a:gd name="T20" fmla="*/ 578 w 1354"/>
                  <a:gd name="T21" fmla="*/ 22 h 1896"/>
                  <a:gd name="T22" fmla="*/ 641 w 1354"/>
                  <a:gd name="T23" fmla="*/ 141 h 1896"/>
                  <a:gd name="T24" fmla="*/ 641 w 1354"/>
                  <a:gd name="T25" fmla="*/ 253 h 1896"/>
                  <a:gd name="T26" fmla="*/ 674 w 1354"/>
                  <a:gd name="T27" fmla="*/ 346 h 1896"/>
                  <a:gd name="T28" fmla="*/ 633 w 1354"/>
                  <a:gd name="T29" fmla="*/ 435 h 1896"/>
                  <a:gd name="T30" fmla="*/ 593 w 1354"/>
                  <a:gd name="T31" fmla="*/ 492 h 1896"/>
                  <a:gd name="T32" fmla="*/ 594 w 1354"/>
                  <a:gd name="T33" fmla="*/ 634 h 1896"/>
                  <a:gd name="T34" fmla="*/ 542 w 1354"/>
                  <a:gd name="T35" fmla="*/ 696 h 1896"/>
                  <a:gd name="T36" fmla="*/ 461 w 1354"/>
                  <a:gd name="T37" fmla="*/ 745 h 1896"/>
                  <a:gd name="T38" fmla="*/ 325 w 1354"/>
                  <a:gd name="T39" fmla="*/ 783 h 1896"/>
                  <a:gd name="T40" fmla="*/ 220 w 1354"/>
                  <a:gd name="T41" fmla="*/ 803 h 1896"/>
                  <a:gd name="T42" fmla="*/ 121 w 1354"/>
                  <a:gd name="T43" fmla="*/ 823 h 1896"/>
                  <a:gd name="T44" fmla="*/ 184 w 1354"/>
                  <a:gd name="T45" fmla="*/ 770 h 1896"/>
                  <a:gd name="T46" fmla="*/ 303 w 1354"/>
                  <a:gd name="T47" fmla="*/ 747 h 1896"/>
                  <a:gd name="T48" fmla="*/ 396 w 1354"/>
                  <a:gd name="T49" fmla="*/ 697 h 1896"/>
                  <a:gd name="T50" fmla="*/ 568 w 1354"/>
                  <a:gd name="T51" fmla="*/ 600 h 1896"/>
                  <a:gd name="T52" fmla="*/ 516 w 1354"/>
                  <a:gd name="T53" fmla="*/ 515 h 1896"/>
                  <a:gd name="T54" fmla="*/ 456 w 1354"/>
                  <a:gd name="T55" fmla="*/ 476 h 1896"/>
                  <a:gd name="T56" fmla="*/ 593 w 1354"/>
                  <a:gd name="T57" fmla="*/ 416 h 1896"/>
                  <a:gd name="T58" fmla="*/ 604 w 1354"/>
                  <a:gd name="T59" fmla="*/ 334 h 1896"/>
                  <a:gd name="T60" fmla="*/ 526 w 1354"/>
                  <a:gd name="T61" fmla="*/ 274 h 1896"/>
                  <a:gd name="T62" fmla="*/ 639 w 1354"/>
                  <a:gd name="T63" fmla="*/ 200 h 1896"/>
                  <a:gd name="T64" fmla="*/ 506 w 1354"/>
                  <a:gd name="T65" fmla="*/ 159 h 1896"/>
                  <a:gd name="T66" fmla="*/ 523 w 1354"/>
                  <a:gd name="T67" fmla="*/ 52 h 1896"/>
                  <a:gd name="T68" fmla="*/ 447 w 1354"/>
                  <a:gd name="T69" fmla="*/ 149 h 1896"/>
                  <a:gd name="T70" fmla="*/ 384 w 1354"/>
                  <a:gd name="T71" fmla="*/ 155 h 1896"/>
                  <a:gd name="T72" fmla="*/ 294 w 1354"/>
                  <a:gd name="T73" fmla="*/ 338 h 1896"/>
                  <a:gd name="T74" fmla="*/ 212 w 1354"/>
                  <a:gd name="T75" fmla="*/ 270 h 1896"/>
                  <a:gd name="T76" fmla="*/ 183 w 1354"/>
                  <a:gd name="T77" fmla="*/ 503 h 1896"/>
                  <a:gd name="T78" fmla="*/ 90 w 1354"/>
                  <a:gd name="T79" fmla="*/ 493 h 1896"/>
                  <a:gd name="T80" fmla="*/ 45 w 1354"/>
                  <a:gd name="T81" fmla="*/ 587 h 1896"/>
                  <a:gd name="T82" fmla="*/ 127 w 1354"/>
                  <a:gd name="T83" fmla="*/ 659 h 1896"/>
                  <a:gd name="T84" fmla="*/ 171 w 1354"/>
                  <a:gd name="T85" fmla="*/ 680 h 1896"/>
                  <a:gd name="T86" fmla="*/ 215 w 1354"/>
                  <a:gd name="T87" fmla="*/ 633 h 1896"/>
                  <a:gd name="T88" fmla="*/ 274 w 1354"/>
                  <a:gd name="T89" fmla="*/ 494 h 1896"/>
                  <a:gd name="T90" fmla="*/ 318 w 1354"/>
                  <a:gd name="T91" fmla="*/ 388 h 1896"/>
                  <a:gd name="T92" fmla="*/ 380 w 1354"/>
                  <a:gd name="T93" fmla="*/ 311 h 1896"/>
                  <a:gd name="T94" fmla="*/ 453 w 1354"/>
                  <a:gd name="T95" fmla="*/ 241 h 1896"/>
                  <a:gd name="T96" fmla="*/ 475 w 1354"/>
                  <a:gd name="T97" fmla="*/ 239 h 1896"/>
                  <a:gd name="T98" fmla="*/ 418 w 1354"/>
                  <a:gd name="T99" fmla="*/ 306 h 1896"/>
                  <a:gd name="T100" fmla="*/ 361 w 1354"/>
                  <a:gd name="T101" fmla="*/ 397 h 1896"/>
                  <a:gd name="T102" fmla="*/ 311 w 1354"/>
                  <a:gd name="T103" fmla="*/ 545 h 1896"/>
                  <a:gd name="T104" fmla="*/ 260 w 1354"/>
                  <a:gd name="T105" fmla="*/ 651 h 1896"/>
                  <a:gd name="T106" fmla="*/ 190 w 1354"/>
                  <a:gd name="T107" fmla="*/ 720 h 1896"/>
                  <a:gd name="T108" fmla="*/ 120 w 1354"/>
                  <a:gd name="T109" fmla="*/ 784 h 1896"/>
                  <a:gd name="T110" fmla="*/ 61 w 1354"/>
                  <a:gd name="T111" fmla="*/ 878 h 1896"/>
                  <a:gd name="T112" fmla="*/ 63 w 1354"/>
                  <a:gd name="T113" fmla="*/ 811 h 18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54"/>
                  <a:gd name="T172" fmla="*/ 0 h 1896"/>
                  <a:gd name="T173" fmla="*/ 1354 w 1354"/>
                  <a:gd name="T174" fmla="*/ 1896 h 18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54" h="1896">
                    <a:moveTo>
                      <a:pt x="181" y="1532"/>
                    </a:moveTo>
                    <a:lnTo>
                      <a:pt x="199" y="1443"/>
                    </a:lnTo>
                    <a:lnTo>
                      <a:pt x="198" y="1407"/>
                    </a:lnTo>
                    <a:lnTo>
                      <a:pt x="191" y="1376"/>
                    </a:lnTo>
                    <a:lnTo>
                      <a:pt x="180" y="1349"/>
                    </a:lnTo>
                    <a:lnTo>
                      <a:pt x="173" y="1337"/>
                    </a:lnTo>
                    <a:lnTo>
                      <a:pt x="166" y="1325"/>
                    </a:lnTo>
                    <a:lnTo>
                      <a:pt x="148" y="1304"/>
                    </a:lnTo>
                    <a:lnTo>
                      <a:pt x="137" y="1294"/>
                    </a:lnTo>
                    <a:lnTo>
                      <a:pt x="127" y="1283"/>
                    </a:lnTo>
                    <a:lnTo>
                      <a:pt x="117" y="1274"/>
                    </a:lnTo>
                    <a:lnTo>
                      <a:pt x="107" y="1264"/>
                    </a:lnTo>
                    <a:lnTo>
                      <a:pt x="86" y="1246"/>
                    </a:lnTo>
                    <a:lnTo>
                      <a:pt x="66" y="1226"/>
                    </a:lnTo>
                    <a:lnTo>
                      <a:pt x="56" y="1216"/>
                    </a:lnTo>
                    <a:lnTo>
                      <a:pt x="47" y="1205"/>
                    </a:lnTo>
                    <a:lnTo>
                      <a:pt x="29" y="1182"/>
                    </a:lnTo>
                    <a:lnTo>
                      <a:pt x="15" y="1154"/>
                    </a:lnTo>
                    <a:lnTo>
                      <a:pt x="0" y="1089"/>
                    </a:lnTo>
                    <a:lnTo>
                      <a:pt x="3" y="1058"/>
                    </a:lnTo>
                    <a:lnTo>
                      <a:pt x="13" y="1024"/>
                    </a:lnTo>
                    <a:lnTo>
                      <a:pt x="21" y="1008"/>
                    </a:lnTo>
                    <a:lnTo>
                      <a:pt x="31" y="991"/>
                    </a:lnTo>
                    <a:lnTo>
                      <a:pt x="41" y="975"/>
                    </a:lnTo>
                    <a:lnTo>
                      <a:pt x="53" y="960"/>
                    </a:lnTo>
                    <a:lnTo>
                      <a:pt x="66" y="945"/>
                    </a:lnTo>
                    <a:lnTo>
                      <a:pt x="80" y="933"/>
                    </a:lnTo>
                    <a:lnTo>
                      <a:pt x="94" y="923"/>
                    </a:lnTo>
                    <a:lnTo>
                      <a:pt x="109" y="915"/>
                    </a:lnTo>
                    <a:lnTo>
                      <a:pt x="142" y="906"/>
                    </a:lnTo>
                    <a:lnTo>
                      <a:pt x="175" y="909"/>
                    </a:lnTo>
                    <a:lnTo>
                      <a:pt x="206" y="931"/>
                    </a:lnTo>
                    <a:lnTo>
                      <a:pt x="226" y="948"/>
                    </a:lnTo>
                    <a:lnTo>
                      <a:pt x="249" y="966"/>
                    </a:lnTo>
                    <a:lnTo>
                      <a:pt x="271" y="980"/>
                    </a:lnTo>
                    <a:lnTo>
                      <a:pt x="291" y="989"/>
                    </a:lnTo>
                    <a:lnTo>
                      <a:pt x="309" y="989"/>
                    </a:lnTo>
                    <a:lnTo>
                      <a:pt x="323" y="977"/>
                    </a:lnTo>
                    <a:lnTo>
                      <a:pt x="329" y="933"/>
                    </a:lnTo>
                    <a:lnTo>
                      <a:pt x="321" y="860"/>
                    </a:lnTo>
                    <a:lnTo>
                      <a:pt x="307" y="767"/>
                    </a:lnTo>
                    <a:lnTo>
                      <a:pt x="296" y="669"/>
                    </a:lnTo>
                    <a:lnTo>
                      <a:pt x="294" y="622"/>
                    </a:lnTo>
                    <a:lnTo>
                      <a:pt x="296" y="578"/>
                    </a:lnTo>
                    <a:lnTo>
                      <a:pt x="302" y="540"/>
                    </a:lnTo>
                    <a:lnTo>
                      <a:pt x="308" y="523"/>
                    </a:lnTo>
                    <a:lnTo>
                      <a:pt x="315" y="506"/>
                    </a:lnTo>
                    <a:lnTo>
                      <a:pt x="323" y="493"/>
                    </a:lnTo>
                    <a:lnTo>
                      <a:pt x="334" y="482"/>
                    </a:lnTo>
                    <a:lnTo>
                      <a:pt x="346" y="473"/>
                    </a:lnTo>
                    <a:lnTo>
                      <a:pt x="362" y="467"/>
                    </a:lnTo>
                    <a:lnTo>
                      <a:pt x="397" y="463"/>
                    </a:lnTo>
                    <a:lnTo>
                      <a:pt x="443" y="472"/>
                    </a:lnTo>
                    <a:lnTo>
                      <a:pt x="483" y="496"/>
                    </a:lnTo>
                    <a:lnTo>
                      <a:pt x="498" y="514"/>
                    </a:lnTo>
                    <a:lnTo>
                      <a:pt x="511" y="532"/>
                    </a:lnTo>
                    <a:lnTo>
                      <a:pt x="524" y="551"/>
                    </a:lnTo>
                    <a:lnTo>
                      <a:pt x="537" y="568"/>
                    </a:lnTo>
                    <a:lnTo>
                      <a:pt x="553" y="583"/>
                    </a:lnTo>
                    <a:lnTo>
                      <a:pt x="573" y="593"/>
                    </a:lnTo>
                    <a:lnTo>
                      <a:pt x="576" y="515"/>
                    </a:lnTo>
                    <a:lnTo>
                      <a:pt x="586" y="434"/>
                    </a:lnTo>
                    <a:lnTo>
                      <a:pt x="594" y="394"/>
                    </a:lnTo>
                    <a:lnTo>
                      <a:pt x="604" y="356"/>
                    </a:lnTo>
                    <a:lnTo>
                      <a:pt x="616" y="322"/>
                    </a:lnTo>
                    <a:lnTo>
                      <a:pt x="623" y="306"/>
                    </a:lnTo>
                    <a:lnTo>
                      <a:pt x="630" y="290"/>
                    </a:lnTo>
                    <a:lnTo>
                      <a:pt x="638" y="276"/>
                    </a:lnTo>
                    <a:lnTo>
                      <a:pt x="647" y="264"/>
                    </a:lnTo>
                    <a:lnTo>
                      <a:pt x="656" y="253"/>
                    </a:lnTo>
                    <a:lnTo>
                      <a:pt x="666" y="243"/>
                    </a:lnTo>
                    <a:lnTo>
                      <a:pt x="678" y="235"/>
                    </a:lnTo>
                    <a:lnTo>
                      <a:pt x="689" y="228"/>
                    </a:lnTo>
                    <a:lnTo>
                      <a:pt x="714" y="220"/>
                    </a:lnTo>
                    <a:lnTo>
                      <a:pt x="772" y="229"/>
                    </a:lnTo>
                    <a:lnTo>
                      <a:pt x="807" y="248"/>
                    </a:lnTo>
                    <a:lnTo>
                      <a:pt x="825" y="261"/>
                    </a:lnTo>
                    <a:lnTo>
                      <a:pt x="844" y="277"/>
                    </a:lnTo>
                    <a:lnTo>
                      <a:pt x="855" y="255"/>
                    </a:lnTo>
                    <a:lnTo>
                      <a:pt x="865" y="234"/>
                    </a:lnTo>
                    <a:lnTo>
                      <a:pt x="876" y="214"/>
                    </a:lnTo>
                    <a:lnTo>
                      <a:pt x="887" y="195"/>
                    </a:lnTo>
                    <a:lnTo>
                      <a:pt x="898" y="176"/>
                    </a:lnTo>
                    <a:lnTo>
                      <a:pt x="908" y="160"/>
                    </a:lnTo>
                    <a:lnTo>
                      <a:pt x="919" y="143"/>
                    </a:lnTo>
                    <a:lnTo>
                      <a:pt x="929" y="129"/>
                    </a:lnTo>
                    <a:lnTo>
                      <a:pt x="939" y="115"/>
                    </a:lnTo>
                    <a:lnTo>
                      <a:pt x="948" y="101"/>
                    </a:lnTo>
                    <a:lnTo>
                      <a:pt x="968" y="78"/>
                    </a:lnTo>
                    <a:lnTo>
                      <a:pt x="977" y="66"/>
                    </a:lnTo>
                    <a:lnTo>
                      <a:pt x="986" y="57"/>
                    </a:lnTo>
                    <a:lnTo>
                      <a:pt x="1006" y="40"/>
                    </a:lnTo>
                    <a:lnTo>
                      <a:pt x="1023" y="26"/>
                    </a:lnTo>
                    <a:lnTo>
                      <a:pt x="1040" y="15"/>
                    </a:lnTo>
                    <a:lnTo>
                      <a:pt x="1071" y="2"/>
                    </a:lnTo>
                    <a:lnTo>
                      <a:pt x="1098" y="0"/>
                    </a:lnTo>
                    <a:lnTo>
                      <a:pt x="1123" y="7"/>
                    </a:lnTo>
                    <a:lnTo>
                      <a:pt x="1142" y="22"/>
                    </a:lnTo>
                    <a:lnTo>
                      <a:pt x="1156" y="44"/>
                    </a:lnTo>
                    <a:lnTo>
                      <a:pt x="1169" y="106"/>
                    </a:lnTo>
                    <a:lnTo>
                      <a:pt x="1167" y="143"/>
                    </a:lnTo>
                    <a:lnTo>
                      <a:pt x="1158" y="185"/>
                    </a:lnTo>
                    <a:lnTo>
                      <a:pt x="1152" y="205"/>
                    </a:lnTo>
                    <a:lnTo>
                      <a:pt x="1143" y="226"/>
                    </a:lnTo>
                    <a:lnTo>
                      <a:pt x="1133" y="247"/>
                    </a:lnTo>
                    <a:lnTo>
                      <a:pt x="1121" y="268"/>
                    </a:lnTo>
                    <a:lnTo>
                      <a:pt x="1211" y="265"/>
                    </a:lnTo>
                    <a:lnTo>
                      <a:pt x="1281" y="282"/>
                    </a:lnTo>
                    <a:lnTo>
                      <a:pt x="1330" y="314"/>
                    </a:lnTo>
                    <a:lnTo>
                      <a:pt x="1354" y="357"/>
                    </a:lnTo>
                    <a:lnTo>
                      <a:pt x="1352" y="409"/>
                    </a:lnTo>
                    <a:lnTo>
                      <a:pt x="1341" y="436"/>
                    </a:lnTo>
                    <a:lnTo>
                      <a:pt x="1333" y="450"/>
                    </a:lnTo>
                    <a:lnTo>
                      <a:pt x="1324" y="464"/>
                    </a:lnTo>
                    <a:lnTo>
                      <a:pt x="1311" y="478"/>
                    </a:lnTo>
                    <a:lnTo>
                      <a:pt x="1297" y="492"/>
                    </a:lnTo>
                    <a:lnTo>
                      <a:pt x="1282" y="506"/>
                    </a:lnTo>
                    <a:lnTo>
                      <a:pt x="1265" y="520"/>
                    </a:lnTo>
                    <a:lnTo>
                      <a:pt x="1246" y="534"/>
                    </a:lnTo>
                    <a:lnTo>
                      <a:pt x="1225" y="547"/>
                    </a:lnTo>
                    <a:lnTo>
                      <a:pt x="1201" y="559"/>
                    </a:lnTo>
                    <a:lnTo>
                      <a:pt x="1176" y="572"/>
                    </a:lnTo>
                    <a:lnTo>
                      <a:pt x="1259" y="601"/>
                    </a:lnTo>
                    <a:lnTo>
                      <a:pt x="1291" y="620"/>
                    </a:lnTo>
                    <a:lnTo>
                      <a:pt x="1316" y="643"/>
                    </a:lnTo>
                    <a:lnTo>
                      <a:pt x="1348" y="692"/>
                    </a:lnTo>
                    <a:lnTo>
                      <a:pt x="1354" y="747"/>
                    </a:lnTo>
                    <a:lnTo>
                      <a:pt x="1346" y="775"/>
                    </a:lnTo>
                    <a:lnTo>
                      <a:pt x="1340" y="789"/>
                    </a:lnTo>
                    <a:lnTo>
                      <a:pt x="1332" y="802"/>
                    </a:lnTo>
                    <a:lnTo>
                      <a:pt x="1322" y="816"/>
                    </a:lnTo>
                    <a:lnTo>
                      <a:pt x="1310" y="830"/>
                    </a:lnTo>
                    <a:lnTo>
                      <a:pt x="1297" y="843"/>
                    </a:lnTo>
                    <a:lnTo>
                      <a:pt x="1282" y="857"/>
                    </a:lnTo>
                    <a:lnTo>
                      <a:pt x="1266" y="870"/>
                    </a:lnTo>
                    <a:lnTo>
                      <a:pt x="1248" y="883"/>
                    </a:lnTo>
                    <a:lnTo>
                      <a:pt x="1228" y="895"/>
                    </a:lnTo>
                    <a:lnTo>
                      <a:pt x="1206" y="907"/>
                    </a:lnTo>
                    <a:lnTo>
                      <a:pt x="1183" y="918"/>
                    </a:lnTo>
                    <a:lnTo>
                      <a:pt x="1158" y="928"/>
                    </a:lnTo>
                    <a:lnTo>
                      <a:pt x="1131" y="938"/>
                    </a:lnTo>
                    <a:lnTo>
                      <a:pt x="1101" y="947"/>
                    </a:lnTo>
                    <a:lnTo>
                      <a:pt x="1162" y="969"/>
                    </a:lnTo>
                    <a:lnTo>
                      <a:pt x="1185" y="983"/>
                    </a:lnTo>
                    <a:lnTo>
                      <a:pt x="1204" y="999"/>
                    </a:lnTo>
                    <a:lnTo>
                      <a:pt x="1231" y="1038"/>
                    </a:lnTo>
                    <a:lnTo>
                      <a:pt x="1242" y="1084"/>
                    </a:lnTo>
                    <a:lnTo>
                      <a:pt x="1241" y="1133"/>
                    </a:lnTo>
                    <a:lnTo>
                      <a:pt x="1235" y="1159"/>
                    </a:lnTo>
                    <a:lnTo>
                      <a:pt x="1227" y="1186"/>
                    </a:lnTo>
                    <a:lnTo>
                      <a:pt x="1217" y="1213"/>
                    </a:lnTo>
                    <a:lnTo>
                      <a:pt x="1203" y="1240"/>
                    </a:lnTo>
                    <a:lnTo>
                      <a:pt x="1187" y="1266"/>
                    </a:lnTo>
                    <a:lnTo>
                      <a:pt x="1179" y="1279"/>
                    </a:lnTo>
                    <a:lnTo>
                      <a:pt x="1170" y="1293"/>
                    </a:lnTo>
                    <a:lnTo>
                      <a:pt x="1161" y="1306"/>
                    </a:lnTo>
                    <a:lnTo>
                      <a:pt x="1151" y="1319"/>
                    </a:lnTo>
                    <a:lnTo>
                      <a:pt x="1130" y="1344"/>
                    </a:lnTo>
                    <a:lnTo>
                      <a:pt x="1119" y="1356"/>
                    </a:lnTo>
                    <a:lnTo>
                      <a:pt x="1108" y="1368"/>
                    </a:lnTo>
                    <a:lnTo>
                      <a:pt x="1095" y="1379"/>
                    </a:lnTo>
                    <a:lnTo>
                      <a:pt x="1083" y="1390"/>
                    </a:lnTo>
                    <a:lnTo>
                      <a:pt x="1071" y="1402"/>
                    </a:lnTo>
                    <a:lnTo>
                      <a:pt x="1058" y="1412"/>
                    </a:lnTo>
                    <a:lnTo>
                      <a:pt x="1045" y="1422"/>
                    </a:lnTo>
                    <a:lnTo>
                      <a:pt x="1032" y="1432"/>
                    </a:lnTo>
                    <a:lnTo>
                      <a:pt x="1019" y="1441"/>
                    </a:lnTo>
                    <a:lnTo>
                      <a:pt x="1006" y="1450"/>
                    </a:lnTo>
                    <a:lnTo>
                      <a:pt x="978" y="1465"/>
                    </a:lnTo>
                    <a:lnTo>
                      <a:pt x="950" y="1478"/>
                    </a:lnTo>
                    <a:lnTo>
                      <a:pt x="922" y="1489"/>
                    </a:lnTo>
                    <a:lnTo>
                      <a:pt x="894" y="1497"/>
                    </a:lnTo>
                    <a:lnTo>
                      <a:pt x="865" y="1502"/>
                    </a:lnTo>
                    <a:lnTo>
                      <a:pt x="810" y="1502"/>
                    </a:lnTo>
                    <a:lnTo>
                      <a:pt x="757" y="1487"/>
                    </a:lnTo>
                    <a:lnTo>
                      <a:pt x="734" y="1500"/>
                    </a:lnTo>
                    <a:lnTo>
                      <a:pt x="712" y="1516"/>
                    </a:lnTo>
                    <a:lnTo>
                      <a:pt x="691" y="1531"/>
                    </a:lnTo>
                    <a:lnTo>
                      <a:pt x="670" y="1548"/>
                    </a:lnTo>
                    <a:lnTo>
                      <a:pt x="650" y="1565"/>
                    </a:lnTo>
                    <a:lnTo>
                      <a:pt x="630" y="1582"/>
                    </a:lnTo>
                    <a:lnTo>
                      <a:pt x="609" y="1598"/>
                    </a:lnTo>
                    <a:lnTo>
                      <a:pt x="589" y="1615"/>
                    </a:lnTo>
                    <a:lnTo>
                      <a:pt x="564" y="1631"/>
                    </a:lnTo>
                    <a:lnTo>
                      <a:pt x="544" y="1640"/>
                    </a:lnTo>
                    <a:lnTo>
                      <a:pt x="509" y="1642"/>
                    </a:lnTo>
                    <a:lnTo>
                      <a:pt x="481" y="1630"/>
                    </a:lnTo>
                    <a:lnTo>
                      <a:pt x="454" y="1612"/>
                    </a:lnTo>
                    <a:lnTo>
                      <a:pt x="441" y="1604"/>
                    </a:lnTo>
                    <a:lnTo>
                      <a:pt x="428" y="1598"/>
                    </a:lnTo>
                    <a:lnTo>
                      <a:pt x="397" y="1596"/>
                    </a:lnTo>
                    <a:lnTo>
                      <a:pt x="359" y="1614"/>
                    </a:lnTo>
                    <a:lnTo>
                      <a:pt x="335" y="1635"/>
                    </a:lnTo>
                    <a:lnTo>
                      <a:pt x="322" y="1648"/>
                    </a:lnTo>
                    <a:lnTo>
                      <a:pt x="309" y="1663"/>
                    </a:lnTo>
                    <a:lnTo>
                      <a:pt x="243" y="1670"/>
                    </a:lnTo>
                    <a:lnTo>
                      <a:pt x="242" y="1658"/>
                    </a:lnTo>
                    <a:lnTo>
                      <a:pt x="243" y="1645"/>
                    </a:lnTo>
                    <a:lnTo>
                      <a:pt x="252" y="1619"/>
                    </a:lnTo>
                    <a:lnTo>
                      <a:pt x="261" y="1604"/>
                    </a:lnTo>
                    <a:lnTo>
                      <a:pt x="275" y="1588"/>
                    </a:lnTo>
                    <a:lnTo>
                      <a:pt x="283" y="1580"/>
                    </a:lnTo>
                    <a:lnTo>
                      <a:pt x="293" y="1571"/>
                    </a:lnTo>
                    <a:lnTo>
                      <a:pt x="305" y="1561"/>
                    </a:lnTo>
                    <a:lnTo>
                      <a:pt x="318" y="1551"/>
                    </a:lnTo>
                    <a:lnTo>
                      <a:pt x="341" y="1541"/>
                    </a:lnTo>
                    <a:lnTo>
                      <a:pt x="368" y="1539"/>
                    </a:lnTo>
                    <a:lnTo>
                      <a:pt x="426" y="1551"/>
                    </a:lnTo>
                    <a:lnTo>
                      <a:pt x="456" y="1559"/>
                    </a:lnTo>
                    <a:lnTo>
                      <a:pt x="486" y="1563"/>
                    </a:lnTo>
                    <a:lnTo>
                      <a:pt x="536" y="1550"/>
                    </a:lnTo>
                    <a:lnTo>
                      <a:pt x="556" y="1534"/>
                    </a:lnTo>
                    <a:lnTo>
                      <a:pt x="567" y="1525"/>
                    </a:lnTo>
                    <a:lnTo>
                      <a:pt x="580" y="1515"/>
                    </a:lnTo>
                    <a:lnTo>
                      <a:pt x="593" y="1503"/>
                    </a:lnTo>
                    <a:lnTo>
                      <a:pt x="606" y="1492"/>
                    </a:lnTo>
                    <a:lnTo>
                      <a:pt x="619" y="1481"/>
                    </a:lnTo>
                    <a:lnTo>
                      <a:pt x="633" y="1470"/>
                    </a:lnTo>
                    <a:lnTo>
                      <a:pt x="646" y="1459"/>
                    </a:lnTo>
                    <a:lnTo>
                      <a:pt x="660" y="1449"/>
                    </a:lnTo>
                    <a:lnTo>
                      <a:pt x="673" y="1439"/>
                    </a:lnTo>
                    <a:lnTo>
                      <a:pt x="687" y="1430"/>
                    </a:lnTo>
                    <a:lnTo>
                      <a:pt x="711" y="1416"/>
                    </a:lnTo>
                    <a:lnTo>
                      <a:pt x="732" y="1407"/>
                    </a:lnTo>
                    <a:lnTo>
                      <a:pt x="793" y="1392"/>
                    </a:lnTo>
                    <a:lnTo>
                      <a:pt x="849" y="1385"/>
                    </a:lnTo>
                    <a:lnTo>
                      <a:pt x="954" y="1371"/>
                    </a:lnTo>
                    <a:lnTo>
                      <a:pt x="1002" y="1356"/>
                    </a:lnTo>
                    <a:lnTo>
                      <a:pt x="1046" y="1329"/>
                    </a:lnTo>
                    <a:lnTo>
                      <a:pt x="1067" y="1310"/>
                    </a:lnTo>
                    <a:lnTo>
                      <a:pt x="1087" y="1285"/>
                    </a:lnTo>
                    <a:lnTo>
                      <a:pt x="1107" y="1256"/>
                    </a:lnTo>
                    <a:lnTo>
                      <a:pt x="1125" y="1222"/>
                    </a:lnTo>
                    <a:lnTo>
                      <a:pt x="1136" y="1199"/>
                    </a:lnTo>
                    <a:lnTo>
                      <a:pt x="1145" y="1178"/>
                    </a:lnTo>
                    <a:lnTo>
                      <a:pt x="1158" y="1139"/>
                    </a:lnTo>
                    <a:lnTo>
                      <a:pt x="1167" y="1083"/>
                    </a:lnTo>
                    <a:lnTo>
                      <a:pt x="1163" y="1063"/>
                    </a:lnTo>
                    <a:lnTo>
                      <a:pt x="1155" y="1048"/>
                    </a:lnTo>
                    <a:lnTo>
                      <a:pt x="1143" y="1037"/>
                    </a:lnTo>
                    <a:lnTo>
                      <a:pt x="1127" y="1030"/>
                    </a:lnTo>
                    <a:lnTo>
                      <a:pt x="1083" y="1025"/>
                    </a:lnTo>
                    <a:lnTo>
                      <a:pt x="1031" y="1028"/>
                    </a:lnTo>
                    <a:lnTo>
                      <a:pt x="971" y="1037"/>
                    </a:lnTo>
                    <a:lnTo>
                      <a:pt x="909" y="1045"/>
                    </a:lnTo>
                    <a:lnTo>
                      <a:pt x="878" y="1042"/>
                    </a:lnTo>
                    <a:lnTo>
                      <a:pt x="860" y="1025"/>
                    </a:lnTo>
                    <a:lnTo>
                      <a:pt x="859" y="1002"/>
                    </a:lnTo>
                    <a:lnTo>
                      <a:pt x="865" y="989"/>
                    </a:lnTo>
                    <a:lnTo>
                      <a:pt x="876" y="976"/>
                    </a:lnTo>
                    <a:lnTo>
                      <a:pt x="892" y="964"/>
                    </a:lnTo>
                    <a:lnTo>
                      <a:pt x="912" y="951"/>
                    </a:lnTo>
                    <a:lnTo>
                      <a:pt x="936" y="937"/>
                    </a:lnTo>
                    <a:lnTo>
                      <a:pt x="964" y="924"/>
                    </a:lnTo>
                    <a:lnTo>
                      <a:pt x="994" y="911"/>
                    </a:lnTo>
                    <a:lnTo>
                      <a:pt x="1027" y="897"/>
                    </a:lnTo>
                    <a:lnTo>
                      <a:pt x="1059" y="883"/>
                    </a:lnTo>
                    <a:lnTo>
                      <a:pt x="1092" y="870"/>
                    </a:lnTo>
                    <a:lnTo>
                      <a:pt x="1125" y="857"/>
                    </a:lnTo>
                    <a:lnTo>
                      <a:pt x="1156" y="843"/>
                    </a:lnTo>
                    <a:lnTo>
                      <a:pt x="1185" y="831"/>
                    </a:lnTo>
                    <a:lnTo>
                      <a:pt x="1210" y="820"/>
                    </a:lnTo>
                    <a:lnTo>
                      <a:pt x="1249" y="801"/>
                    </a:lnTo>
                    <a:lnTo>
                      <a:pt x="1266" y="787"/>
                    </a:lnTo>
                    <a:lnTo>
                      <a:pt x="1271" y="753"/>
                    </a:lnTo>
                    <a:lnTo>
                      <a:pt x="1266" y="723"/>
                    </a:lnTo>
                    <a:lnTo>
                      <a:pt x="1252" y="700"/>
                    </a:lnTo>
                    <a:lnTo>
                      <a:pt x="1243" y="690"/>
                    </a:lnTo>
                    <a:lnTo>
                      <a:pt x="1233" y="682"/>
                    </a:lnTo>
                    <a:lnTo>
                      <a:pt x="1207" y="667"/>
                    </a:lnTo>
                    <a:lnTo>
                      <a:pt x="1178" y="655"/>
                    </a:lnTo>
                    <a:lnTo>
                      <a:pt x="1148" y="646"/>
                    </a:lnTo>
                    <a:lnTo>
                      <a:pt x="1117" y="639"/>
                    </a:lnTo>
                    <a:lnTo>
                      <a:pt x="1018" y="611"/>
                    </a:lnTo>
                    <a:lnTo>
                      <a:pt x="1006" y="591"/>
                    </a:lnTo>
                    <a:lnTo>
                      <a:pt x="1015" y="576"/>
                    </a:lnTo>
                    <a:lnTo>
                      <a:pt x="1024" y="568"/>
                    </a:lnTo>
                    <a:lnTo>
                      <a:pt x="1036" y="558"/>
                    </a:lnTo>
                    <a:lnTo>
                      <a:pt x="1051" y="547"/>
                    </a:lnTo>
                    <a:lnTo>
                      <a:pt x="1067" y="538"/>
                    </a:lnTo>
                    <a:lnTo>
                      <a:pt x="1099" y="521"/>
                    </a:lnTo>
                    <a:lnTo>
                      <a:pt x="1133" y="506"/>
                    </a:lnTo>
                    <a:lnTo>
                      <a:pt x="1166" y="491"/>
                    </a:lnTo>
                    <a:lnTo>
                      <a:pt x="1198" y="475"/>
                    </a:lnTo>
                    <a:lnTo>
                      <a:pt x="1229" y="456"/>
                    </a:lnTo>
                    <a:lnTo>
                      <a:pt x="1243" y="444"/>
                    </a:lnTo>
                    <a:lnTo>
                      <a:pt x="1256" y="431"/>
                    </a:lnTo>
                    <a:lnTo>
                      <a:pt x="1278" y="400"/>
                    </a:lnTo>
                    <a:lnTo>
                      <a:pt x="1247" y="354"/>
                    </a:lnTo>
                    <a:lnTo>
                      <a:pt x="1197" y="344"/>
                    </a:lnTo>
                    <a:lnTo>
                      <a:pt x="1150" y="346"/>
                    </a:lnTo>
                    <a:lnTo>
                      <a:pt x="1101" y="354"/>
                    </a:lnTo>
                    <a:lnTo>
                      <a:pt x="1052" y="362"/>
                    </a:lnTo>
                    <a:lnTo>
                      <a:pt x="1014" y="360"/>
                    </a:lnTo>
                    <a:lnTo>
                      <a:pt x="1003" y="345"/>
                    </a:lnTo>
                    <a:lnTo>
                      <a:pt x="1006" y="333"/>
                    </a:lnTo>
                    <a:lnTo>
                      <a:pt x="1013" y="318"/>
                    </a:lnTo>
                    <a:lnTo>
                      <a:pt x="1023" y="301"/>
                    </a:lnTo>
                    <a:lnTo>
                      <a:pt x="1035" y="281"/>
                    </a:lnTo>
                    <a:lnTo>
                      <a:pt x="1048" y="261"/>
                    </a:lnTo>
                    <a:lnTo>
                      <a:pt x="1062" y="240"/>
                    </a:lnTo>
                    <a:lnTo>
                      <a:pt x="1075" y="217"/>
                    </a:lnTo>
                    <a:lnTo>
                      <a:pt x="1087" y="194"/>
                    </a:lnTo>
                    <a:lnTo>
                      <a:pt x="1102" y="147"/>
                    </a:lnTo>
                    <a:lnTo>
                      <a:pt x="1100" y="102"/>
                    </a:lnTo>
                    <a:lnTo>
                      <a:pt x="1046" y="103"/>
                    </a:lnTo>
                    <a:lnTo>
                      <a:pt x="1016" y="120"/>
                    </a:lnTo>
                    <a:lnTo>
                      <a:pt x="1000" y="135"/>
                    </a:lnTo>
                    <a:lnTo>
                      <a:pt x="983" y="154"/>
                    </a:lnTo>
                    <a:lnTo>
                      <a:pt x="967" y="175"/>
                    </a:lnTo>
                    <a:lnTo>
                      <a:pt x="951" y="199"/>
                    </a:lnTo>
                    <a:lnTo>
                      <a:pt x="936" y="223"/>
                    </a:lnTo>
                    <a:lnTo>
                      <a:pt x="921" y="248"/>
                    </a:lnTo>
                    <a:lnTo>
                      <a:pt x="908" y="273"/>
                    </a:lnTo>
                    <a:lnTo>
                      <a:pt x="895" y="297"/>
                    </a:lnTo>
                    <a:lnTo>
                      <a:pt x="882" y="319"/>
                    </a:lnTo>
                    <a:lnTo>
                      <a:pt x="873" y="339"/>
                    </a:lnTo>
                    <a:lnTo>
                      <a:pt x="859" y="369"/>
                    </a:lnTo>
                    <a:lnTo>
                      <a:pt x="854" y="380"/>
                    </a:lnTo>
                    <a:lnTo>
                      <a:pt x="822" y="364"/>
                    </a:lnTo>
                    <a:lnTo>
                      <a:pt x="809" y="352"/>
                    </a:lnTo>
                    <a:lnTo>
                      <a:pt x="797" y="338"/>
                    </a:lnTo>
                    <a:lnTo>
                      <a:pt x="784" y="323"/>
                    </a:lnTo>
                    <a:lnTo>
                      <a:pt x="769" y="309"/>
                    </a:lnTo>
                    <a:lnTo>
                      <a:pt x="752" y="296"/>
                    </a:lnTo>
                    <a:lnTo>
                      <a:pt x="732" y="284"/>
                    </a:lnTo>
                    <a:lnTo>
                      <a:pt x="710" y="307"/>
                    </a:lnTo>
                    <a:lnTo>
                      <a:pt x="692" y="336"/>
                    </a:lnTo>
                    <a:lnTo>
                      <a:pt x="667" y="417"/>
                    </a:lnTo>
                    <a:lnTo>
                      <a:pt x="655" y="519"/>
                    </a:lnTo>
                    <a:lnTo>
                      <a:pt x="652" y="636"/>
                    </a:lnTo>
                    <a:lnTo>
                      <a:pt x="619" y="675"/>
                    </a:lnTo>
                    <a:lnTo>
                      <a:pt x="587" y="675"/>
                    </a:lnTo>
                    <a:lnTo>
                      <a:pt x="560" y="663"/>
                    </a:lnTo>
                    <a:lnTo>
                      <a:pt x="537" y="644"/>
                    </a:lnTo>
                    <a:lnTo>
                      <a:pt x="517" y="620"/>
                    </a:lnTo>
                    <a:lnTo>
                      <a:pt x="497" y="594"/>
                    </a:lnTo>
                    <a:lnTo>
                      <a:pt x="486" y="582"/>
                    </a:lnTo>
                    <a:lnTo>
                      <a:pt x="476" y="570"/>
                    </a:lnTo>
                    <a:lnTo>
                      <a:pt x="464" y="560"/>
                    </a:lnTo>
                    <a:lnTo>
                      <a:pt x="451" y="551"/>
                    </a:lnTo>
                    <a:lnTo>
                      <a:pt x="424" y="539"/>
                    </a:lnTo>
                    <a:lnTo>
                      <a:pt x="400" y="538"/>
                    </a:lnTo>
                    <a:lnTo>
                      <a:pt x="381" y="547"/>
                    </a:lnTo>
                    <a:lnTo>
                      <a:pt x="360" y="588"/>
                    </a:lnTo>
                    <a:lnTo>
                      <a:pt x="354" y="654"/>
                    </a:lnTo>
                    <a:lnTo>
                      <a:pt x="358" y="735"/>
                    </a:lnTo>
                    <a:lnTo>
                      <a:pt x="366" y="822"/>
                    </a:lnTo>
                    <a:lnTo>
                      <a:pt x="373" y="906"/>
                    </a:lnTo>
                    <a:lnTo>
                      <a:pt x="372" y="978"/>
                    </a:lnTo>
                    <a:lnTo>
                      <a:pt x="367" y="1005"/>
                    </a:lnTo>
                    <a:lnTo>
                      <a:pt x="358" y="1027"/>
                    </a:lnTo>
                    <a:lnTo>
                      <a:pt x="351" y="1035"/>
                    </a:lnTo>
                    <a:lnTo>
                      <a:pt x="343" y="1040"/>
                    </a:lnTo>
                    <a:lnTo>
                      <a:pt x="326" y="1045"/>
                    </a:lnTo>
                    <a:lnTo>
                      <a:pt x="283" y="1036"/>
                    </a:lnTo>
                    <a:lnTo>
                      <a:pt x="259" y="1025"/>
                    </a:lnTo>
                    <a:lnTo>
                      <a:pt x="232" y="1012"/>
                    </a:lnTo>
                    <a:lnTo>
                      <a:pt x="206" y="997"/>
                    </a:lnTo>
                    <a:lnTo>
                      <a:pt x="181" y="984"/>
                    </a:lnTo>
                    <a:lnTo>
                      <a:pt x="156" y="972"/>
                    </a:lnTo>
                    <a:lnTo>
                      <a:pt x="132" y="965"/>
                    </a:lnTo>
                    <a:lnTo>
                      <a:pt x="93" y="967"/>
                    </a:lnTo>
                    <a:lnTo>
                      <a:pt x="79" y="980"/>
                    </a:lnTo>
                    <a:lnTo>
                      <a:pt x="69" y="1003"/>
                    </a:lnTo>
                    <a:lnTo>
                      <a:pt x="64" y="1085"/>
                    </a:lnTo>
                    <a:lnTo>
                      <a:pt x="68" y="1119"/>
                    </a:lnTo>
                    <a:lnTo>
                      <a:pt x="78" y="1148"/>
                    </a:lnTo>
                    <a:lnTo>
                      <a:pt x="91" y="1172"/>
                    </a:lnTo>
                    <a:lnTo>
                      <a:pt x="106" y="1193"/>
                    </a:lnTo>
                    <a:lnTo>
                      <a:pt x="115" y="1202"/>
                    </a:lnTo>
                    <a:lnTo>
                      <a:pt x="125" y="1210"/>
                    </a:lnTo>
                    <a:lnTo>
                      <a:pt x="145" y="1225"/>
                    </a:lnTo>
                    <a:lnTo>
                      <a:pt x="166" y="1239"/>
                    </a:lnTo>
                    <a:lnTo>
                      <a:pt x="186" y="1252"/>
                    </a:lnTo>
                    <a:lnTo>
                      <a:pt x="206" y="1265"/>
                    </a:lnTo>
                    <a:lnTo>
                      <a:pt x="224" y="1280"/>
                    </a:lnTo>
                    <a:lnTo>
                      <a:pt x="254" y="1317"/>
                    </a:lnTo>
                    <a:lnTo>
                      <a:pt x="269" y="1367"/>
                    </a:lnTo>
                    <a:lnTo>
                      <a:pt x="269" y="1383"/>
                    </a:lnTo>
                    <a:lnTo>
                      <a:pt x="269" y="1401"/>
                    </a:lnTo>
                    <a:lnTo>
                      <a:pt x="263" y="1440"/>
                    </a:lnTo>
                    <a:lnTo>
                      <a:pt x="279" y="1423"/>
                    </a:lnTo>
                    <a:lnTo>
                      <a:pt x="297" y="1406"/>
                    </a:lnTo>
                    <a:lnTo>
                      <a:pt x="314" y="1387"/>
                    </a:lnTo>
                    <a:lnTo>
                      <a:pt x="333" y="1368"/>
                    </a:lnTo>
                    <a:lnTo>
                      <a:pt x="342" y="1359"/>
                    </a:lnTo>
                    <a:lnTo>
                      <a:pt x="352" y="1349"/>
                    </a:lnTo>
                    <a:lnTo>
                      <a:pt x="362" y="1339"/>
                    </a:lnTo>
                    <a:lnTo>
                      <a:pt x="372" y="1329"/>
                    </a:lnTo>
                    <a:lnTo>
                      <a:pt x="382" y="1319"/>
                    </a:lnTo>
                    <a:lnTo>
                      <a:pt x="392" y="1308"/>
                    </a:lnTo>
                    <a:lnTo>
                      <a:pt x="402" y="1297"/>
                    </a:lnTo>
                    <a:lnTo>
                      <a:pt x="412" y="1285"/>
                    </a:lnTo>
                    <a:lnTo>
                      <a:pt x="422" y="1275"/>
                    </a:lnTo>
                    <a:lnTo>
                      <a:pt x="431" y="1265"/>
                    </a:lnTo>
                    <a:lnTo>
                      <a:pt x="447" y="1246"/>
                    </a:lnTo>
                    <a:lnTo>
                      <a:pt x="462" y="1228"/>
                    </a:lnTo>
                    <a:lnTo>
                      <a:pt x="474" y="1211"/>
                    </a:lnTo>
                    <a:lnTo>
                      <a:pt x="484" y="1195"/>
                    </a:lnTo>
                    <a:lnTo>
                      <a:pt x="493" y="1180"/>
                    </a:lnTo>
                    <a:lnTo>
                      <a:pt x="508" y="1147"/>
                    </a:lnTo>
                    <a:lnTo>
                      <a:pt x="529" y="1079"/>
                    </a:lnTo>
                    <a:lnTo>
                      <a:pt x="538" y="1036"/>
                    </a:lnTo>
                    <a:lnTo>
                      <a:pt x="548" y="986"/>
                    </a:lnTo>
                    <a:lnTo>
                      <a:pt x="560" y="939"/>
                    </a:lnTo>
                    <a:lnTo>
                      <a:pt x="567" y="917"/>
                    </a:lnTo>
                    <a:lnTo>
                      <a:pt x="576" y="896"/>
                    </a:lnTo>
                    <a:lnTo>
                      <a:pt x="584" y="875"/>
                    </a:lnTo>
                    <a:lnTo>
                      <a:pt x="593" y="854"/>
                    </a:lnTo>
                    <a:lnTo>
                      <a:pt x="603" y="833"/>
                    </a:lnTo>
                    <a:lnTo>
                      <a:pt x="613" y="814"/>
                    </a:lnTo>
                    <a:lnTo>
                      <a:pt x="625" y="795"/>
                    </a:lnTo>
                    <a:lnTo>
                      <a:pt x="636" y="776"/>
                    </a:lnTo>
                    <a:lnTo>
                      <a:pt x="648" y="758"/>
                    </a:lnTo>
                    <a:lnTo>
                      <a:pt x="661" y="740"/>
                    </a:lnTo>
                    <a:lnTo>
                      <a:pt x="674" y="722"/>
                    </a:lnTo>
                    <a:lnTo>
                      <a:pt x="688" y="705"/>
                    </a:lnTo>
                    <a:lnTo>
                      <a:pt x="702" y="688"/>
                    </a:lnTo>
                    <a:lnTo>
                      <a:pt x="716" y="671"/>
                    </a:lnTo>
                    <a:lnTo>
                      <a:pt x="731" y="655"/>
                    </a:lnTo>
                    <a:lnTo>
                      <a:pt x="746" y="639"/>
                    </a:lnTo>
                    <a:lnTo>
                      <a:pt x="761" y="622"/>
                    </a:lnTo>
                    <a:lnTo>
                      <a:pt x="776" y="606"/>
                    </a:lnTo>
                    <a:lnTo>
                      <a:pt x="793" y="590"/>
                    </a:lnTo>
                    <a:lnTo>
                      <a:pt x="809" y="574"/>
                    </a:lnTo>
                    <a:lnTo>
                      <a:pt x="825" y="559"/>
                    </a:lnTo>
                    <a:lnTo>
                      <a:pt x="841" y="543"/>
                    </a:lnTo>
                    <a:lnTo>
                      <a:pt x="857" y="528"/>
                    </a:lnTo>
                    <a:lnTo>
                      <a:pt x="873" y="512"/>
                    </a:lnTo>
                    <a:lnTo>
                      <a:pt x="889" y="496"/>
                    </a:lnTo>
                    <a:lnTo>
                      <a:pt x="907" y="481"/>
                    </a:lnTo>
                    <a:lnTo>
                      <a:pt x="923" y="465"/>
                    </a:lnTo>
                    <a:lnTo>
                      <a:pt x="939" y="449"/>
                    </a:lnTo>
                    <a:lnTo>
                      <a:pt x="956" y="434"/>
                    </a:lnTo>
                    <a:lnTo>
                      <a:pt x="972" y="418"/>
                    </a:lnTo>
                    <a:lnTo>
                      <a:pt x="991" y="437"/>
                    </a:lnTo>
                    <a:lnTo>
                      <a:pt x="980" y="447"/>
                    </a:lnTo>
                    <a:lnTo>
                      <a:pt x="970" y="457"/>
                    </a:lnTo>
                    <a:lnTo>
                      <a:pt x="961" y="467"/>
                    </a:lnTo>
                    <a:lnTo>
                      <a:pt x="951" y="477"/>
                    </a:lnTo>
                    <a:lnTo>
                      <a:pt x="942" y="487"/>
                    </a:lnTo>
                    <a:lnTo>
                      <a:pt x="932" y="497"/>
                    </a:lnTo>
                    <a:lnTo>
                      <a:pt x="923" y="507"/>
                    </a:lnTo>
                    <a:lnTo>
                      <a:pt x="915" y="518"/>
                    </a:lnTo>
                    <a:lnTo>
                      <a:pt x="898" y="537"/>
                    </a:lnTo>
                    <a:lnTo>
                      <a:pt x="881" y="556"/>
                    </a:lnTo>
                    <a:lnTo>
                      <a:pt x="865" y="575"/>
                    </a:lnTo>
                    <a:lnTo>
                      <a:pt x="851" y="593"/>
                    </a:lnTo>
                    <a:lnTo>
                      <a:pt x="837" y="611"/>
                    </a:lnTo>
                    <a:lnTo>
                      <a:pt x="824" y="630"/>
                    </a:lnTo>
                    <a:lnTo>
                      <a:pt x="811" y="647"/>
                    </a:lnTo>
                    <a:lnTo>
                      <a:pt x="799" y="664"/>
                    </a:lnTo>
                    <a:lnTo>
                      <a:pt x="788" y="681"/>
                    </a:lnTo>
                    <a:lnTo>
                      <a:pt x="776" y="698"/>
                    </a:lnTo>
                    <a:lnTo>
                      <a:pt x="766" y="714"/>
                    </a:lnTo>
                    <a:lnTo>
                      <a:pt x="756" y="730"/>
                    </a:lnTo>
                    <a:lnTo>
                      <a:pt x="739" y="763"/>
                    </a:lnTo>
                    <a:lnTo>
                      <a:pt x="723" y="794"/>
                    </a:lnTo>
                    <a:lnTo>
                      <a:pt x="709" y="824"/>
                    </a:lnTo>
                    <a:lnTo>
                      <a:pt x="696" y="854"/>
                    </a:lnTo>
                    <a:lnTo>
                      <a:pt x="685" y="882"/>
                    </a:lnTo>
                    <a:lnTo>
                      <a:pt x="674" y="909"/>
                    </a:lnTo>
                    <a:lnTo>
                      <a:pt x="665" y="936"/>
                    </a:lnTo>
                    <a:lnTo>
                      <a:pt x="657" y="963"/>
                    </a:lnTo>
                    <a:lnTo>
                      <a:pt x="642" y="1014"/>
                    </a:lnTo>
                    <a:lnTo>
                      <a:pt x="629" y="1063"/>
                    </a:lnTo>
                    <a:lnTo>
                      <a:pt x="621" y="1088"/>
                    </a:lnTo>
                    <a:lnTo>
                      <a:pt x="614" y="1112"/>
                    </a:lnTo>
                    <a:lnTo>
                      <a:pt x="606" y="1136"/>
                    </a:lnTo>
                    <a:lnTo>
                      <a:pt x="597" y="1159"/>
                    </a:lnTo>
                    <a:lnTo>
                      <a:pt x="588" y="1183"/>
                    </a:lnTo>
                    <a:lnTo>
                      <a:pt x="577" y="1206"/>
                    </a:lnTo>
                    <a:lnTo>
                      <a:pt x="564" y="1229"/>
                    </a:lnTo>
                    <a:lnTo>
                      <a:pt x="551" y="1253"/>
                    </a:lnTo>
                    <a:lnTo>
                      <a:pt x="536" y="1276"/>
                    </a:lnTo>
                    <a:lnTo>
                      <a:pt x="519" y="1300"/>
                    </a:lnTo>
                    <a:lnTo>
                      <a:pt x="500" y="1323"/>
                    </a:lnTo>
                    <a:lnTo>
                      <a:pt x="489" y="1335"/>
                    </a:lnTo>
                    <a:lnTo>
                      <a:pt x="479" y="1347"/>
                    </a:lnTo>
                    <a:lnTo>
                      <a:pt x="463" y="1363"/>
                    </a:lnTo>
                    <a:lnTo>
                      <a:pt x="446" y="1379"/>
                    </a:lnTo>
                    <a:lnTo>
                      <a:pt x="430" y="1395"/>
                    </a:lnTo>
                    <a:lnTo>
                      <a:pt x="414" y="1411"/>
                    </a:lnTo>
                    <a:lnTo>
                      <a:pt x="398" y="1425"/>
                    </a:lnTo>
                    <a:lnTo>
                      <a:pt x="381" y="1439"/>
                    </a:lnTo>
                    <a:lnTo>
                      <a:pt x="365" y="1453"/>
                    </a:lnTo>
                    <a:lnTo>
                      <a:pt x="348" y="1467"/>
                    </a:lnTo>
                    <a:lnTo>
                      <a:pt x="332" y="1481"/>
                    </a:lnTo>
                    <a:lnTo>
                      <a:pt x="317" y="1495"/>
                    </a:lnTo>
                    <a:lnTo>
                      <a:pt x="301" y="1510"/>
                    </a:lnTo>
                    <a:lnTo>
                      <a:pt x="286" y="1524"/>
                    </a:lnTo>
                    <a:lnTo>
                      <a:pt x="271" y="1537"/>
                    </a:lnTo>
                    <a:lnTo>
                      <a:pt x="256" y="1551"/>
                    </a:lnTo>
                    <a:lnTo>
                      <a:pt x="241" y="1566"/>
                    </a:lnTo>
                    <a:lnTo>
                      <a:pt x="227" y="1580"/>
                    </a:lnTo>
                    <a:lnTo>
                      <a:pt x="214" y="1595"/>
                    </a:lnTo>
                    <a:lnTo>
                      <a:pt x="201" y="1610"/>
                    </a:lnTo>
                    <a:lnTo>
                      <a:pt x="189" y="1627"/>
                    </a:lnTo>
                    <a:lnTo>
                      <a:pt x="177" y="1643"/>
                    </a:lnTo>
                    <a:lnTo>
                      <a:pt x="166" y="1659"/>
                    </a:lnTo>
                    <a:lnTo>
                      <a:pt x="156" y="1677"/>
                    </a:lnTo>
                    <a:lnTo>
                      <a:pt x="137" y="1713"/>
                    </a:lnTo>
                    <a:lnTo>
                      <a:pt x="123" y="1754"/>
                    </a:lnTo>
                    <a:lnTo>
                      <a:pt x="112" y="1797"/>
                    </a:lnTo>
                    <a:lnTo>
                      <a:pt x="103" y="1896"/>
                    </a:lnTo>
                    <a:lnTo>
                      <a:pt x="76" y="1896"/>
                    </a:lnTo>
                    <a:lnTo>
                      <a:pt x="83" y="1777"/>
                    </a:lnTo>
                    <a:lnTo>
                      <a:pt x="91" y="1726"/>
                    </a:lnTo>
                    <a:lnTo>
                      <a:pt x="103" y="1680"/>
                    </a:lnTo>
                    <a:lnTo>
                      <a:pt x="110" y="1659"/>
                    </a:lnTo>
                    <a:lnTo>
                      <a:pt x="118" y="1639"/>
                    </a:lnTo>
                    <a:lnTo>
                      <a:pt x="126" y="1620"/>
                    </a:lnTo>
                    <a:lnTo>
                      <a:pt x="136" y="1601"/>
                    </a:lnTo>
                    <a:lnTo>
                      <a:pt x="147" y="1583"/>
                    </a:lnTo>
                    <a:lnTo>
                      <a:pt x="158" y="1565"/>
                    </a:lnTo>
                    <a:lnTo>
                      <a:pt x="169" y="1549"/>
                    </a:lnTo>
                    <a:lnTo>
                      <a:pt x="181" y="15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  <p:sp>
            <p:nvSpPr>
              <p:cNvPr id="24613" name="Freeform 44"/>
              <p:cNvSpPr>
                <a:spLocks/>
              </p:cNvSpPr>
              <p:nvPr/>
            </p:nvSpPr>
            <p:spPr bwMode="auto">
              <a:xfrm>
                <a:off x="469" y="2405"/>
                <a:ext cx="592" cy="986"/>
              </a:xfrm>
              <a:custGeom>
                <a:avLst/>
                <a:gdLst>
                  <a:gd name="T0" fmla="*/ 262 w 1185"/>
                  <a:gd name="T1" fmla="*/ 79 h 1971"/>
                  <a:gd name="T2" fmla="*/ 277 w 1185"/>
                  <a:gd name="T3" fmla="*/ 159 h 1971"/>
                  <a:gd name="T4" fmla="*/ 289 w 1185"/>
                  <a:gd name="T5" fmla="*/ 198 h 1971"/>
                  <a:gd name="T6" fmla="*/ 304 w 1185"/>
                  <a:gd name="T7" fmla="*/ 236 h 1971"/>
                  <a:gd name="T8" fmla="*/ 321 w 1185"/>
                  <a:gd name="T9" fmla="*/ 274 h 1971"/>
                  <a:gd name="T10" fmla="*/ 340 w 1185"/>
                  <a:gd name="T11" fmla="*/ 310 h 1971"/>
                  <a:gd name="T12" fmla="*/ 361 w 1185"/>
                  <a:gd name="T13" fmla="*/ 345 h 1971"/>
                  <a:gd name="T14" fmla="*/ 384 w 1185"/>
                  <a:gd name="T15" fmla="*/ 377 h 1971"/>
                  <a:gd name="T16" fmla="*/ 405 w 1185"/>
                  <a:gd name="T17" fmla="*/ 389 h 1971"/>
                  <a:gd name="T18" fmla="*/ 423 w 1185"/>
                  <a:gd name="T19" fmla="*/ 368 h 1971"/>
                  <a:gd name="T20" fmla="*/ 444 w 1185"/>
                  <a:gd name="T21" fmla="*/ 348 h 1971"/>
                  <a:gd name="T22" fmla="*/ 465 w 1185"/>
                  <a:gd name="T23" fmla="*/ 331 h 1971"/>
                  <a:gd name="T24" fmla="*/ 489 w 1185"/>
                  <a:gd name="T25" fmla="*/ 316 h 1971"/>
                  <a:gd name="T26" fmla="*/ 513 w 1185"/>
                  <a:gd name="T27" fmla="*/ 301 h 1971"/>
                  <a:gd name="T28" fmla="*/ 511 w 1185"/>
                  <a:gd name="T29" fmla="*/ 328 h 1971"/>
                  <a:gd name="T30" fmla="*/ 479 w 1185"/>
                  <a:gd name="T31" fmla="*/ 350 h 1971"/>
                  <a:gd name="T32" fmla="*/ 462 w 1185"/>
                  <a:gd name="T33" fmla="*/ 367 h 1971"/>
                  <a:gd name="T34" fmla="*/ 434 w 1185"/>
                  <a:gd name="T35" fmla="*/ 405 h 1971"/>
                  <a:gd name="T36" fmla="*/ 415 w 1185"/>
                  <a:gd name="T37" fmla="*/ 449 h 1971"/>
                  <a:gd name="T38" fmla="*/ 408 w 1185"/>
                  <a:gd name="T39" fmla="*/ 538 h 1971"/>
                  <a:gd name="T40" fmla="*/ 419 w 1185"/>
                  <a:gd name="T41" fmla="*/ 576 h 1971"/>
                  <a:gd name="T42" fmla="*/ 438 w 1185"/>
                  <a:gd name="T43" fmla="*/ 612 h 1971"/>
                  <a:gd name="T44" fmla="*/ 461 w 1185"/>
                  <a:gd name="T45" fmla="*/ 648 h 1971"/>
                  <a:gd name="T46" fmla="*/ 488 w 1185"/>
                  <a:gd name="T47" fmla="*/ 685 h 1971"/>
                  <a:gd name="T48" fmla="*/ 515 w 1185"/>
                  <a:gd name="T49" fmla="*/ 723 h 1971"/>
                  <a:gd name="T50" fmla="*/ 541 w 1185"/>
                  <a:gd name="T51" fmla="*/ 763 h 1971"/>
                  <a:gd name="T52" fmla="*/ 558 w 1185"/>
                  <a:gd name="T53" fmla="*/ 791 h 1971"/>
                  <a:gd name="T54" fmla="*/ 577 w 1185"/>
                  <a:gd name="T55" fmla="*/ 837 h 1971"/>
                  <a:gd name="T56" fmla="*/ 592 w 1185"/>
                  <a:gd name="T57" fmla="*/ 925 h 1971"/>
                  <a:gd name="T58" fmla="*/ 586 w 1185"/>
                  <a:gd name="T59" fmla="*/ 982 h 1971"/>
                  <a:gd name="T60" fmla="*/ 566 w 1185"/>
                  <a:gd name="T61" fmla="*/ 979 h 1971"/>
                  <a:gd name="T62" fmla="*/ 548 w 1185"/>
                  <a:gd name="T63" fmla="*/ 957 h 1971"/>
                  <a:gd name="T64" fmla="*/ 531 w 1185"/>
                  <a:gd name="T65" fmla="*/ 929 h 1971"/>
                  <a:gd name="T66" fmla="*/ 514 w 1185"/>
                  <a:gd name="T67" fmla="*/ 880 h 1971"/>
                  <a:gd name="T68" fmla="*/ 495 w 1185"/>
                  <a:gd name="T69" fmla="*/ 824 h 1971"/>
                  <a:gd name="T70" fmla="*/ 482 w 1185"/>
                  <a:gd name="T71" fmla="*/ 796 h 1971"/>
                  <a:gd name="T72" fmla="*/ 469 w 1185"/>
                  <a:gd name="T73" fmla="*/ 769 h 1971"/>
                  <a:gd name="T74" fmla="*/ 455 w 1185"/>
                  <a:gd name="T75" fmla="*/ 742 h 1971"/>
                  <a:gd name="T76" fmla="*/ 440 w 1185"/>
                  <a:gd name="T77" fmla="*/ 715 h 1971"/>
                  <a:gd name="T78" fmla="*/ 425 w 1185"/>
                  <a:gd name="T79" fmla="*/ 688 h 1971"/>
                  <a:gd name="T80" fmla="*/ 411 w 1185"/>
                  <a:gd name="T81" fmla="*/ 661 h 1971"/>
                  <a:gd name="T82" fmla="*/ 395 w 1185"/>
                  <a:gd name="T83" fmla="*/ 624 h 1971"/>
                  <a:gd name="T84" fmla="*/ 343 w 1185"/>
                  <a:gd name="T85" fmla="*/ 604 h 1971"/>
                  <a:gd name="T86" fmla="*/ 144 w 1185"/>
                  <a:gd name="T87" fmla="*/ 618 h 1971"/>
                  <a:gd name="T88" fmla="*/ 79 w 1185"/>
                  <a:gd name="T89" fmla="*/ 641 h 1971"/>
                  <a:gd name="T90" fmla="*/ 36 w 1185"/>
                  <a:gd name="T91" fmla="*/ 665 h 1971"/>
                  <a:gd name="T92" fmla="*/ 8 w 1185"/>
                  <a:gd name="T93" fmla="*/ 684 h 1971"/>
                  <a:gd name="T94" fmla="*/ 20 w 1185"/>
                  <a:gd name="T95" fmla="*/ 659 h 1971"/>
                  <a:gd name="T96" fmla="*/ 52 w 1185"/>
                  <a:gd name="T97" fmla="*/ 639 h 1971"/>
                  <a:gd name="T98" fmla="*/ 85 w 1185"/>
                  <a:gd name="T99" fmla="*/ 621 h 1971"/>
                  <a:gd name="T100" fmla="*/ 120 w 1185"/>
                  <a:gd name="T101" fmla="*/ 605 h 1971"/>
                  <a:gd name="T102" fmla="*/ 154 w 1185"/>
                  <a:gd name="T103" fmla="*/ 590 h 1971"/>
                  <a:gd name="T104" fmla="*/ 227 w 1185"/>
                  <a:gd name="T105" fmla="*/ 569 h 1971"/>
                  <a:gd name="T106" fmla="*/ 326 w 1185"/>
                  <a:gd name="T107" fmla="*/ 560 h 1971"/>
                  <a:gd name="T108" fmla="*/ 369 w 1185"/>
                  <a:gd name="T109" fmla="*/ 499 h 1971"/>
                  <a:gd name="T110" fmla="*/ 381 w 1185"/>
                  <a:gd name="T111" fmla="*/ 434 h 1971"/>
                  <a:gd name="T112" fmla="*/ 348 w 1185"/>
                  <a:gd name="T113" fmla="*/ 406 h 1971"/>
                  <a:gd name="T114" fmla="*/ 326 w 1185"/>
                  <a:gd name="T115" fmla="*/ 374 h 1971"/>
                  <a:gd name="T116" fmla="*/ 307 w 1185"/>
                  <a:gd name="T117" fmla="*/ 333 h 1971"/>
                  <a:gd name="T118" fmla="*/ 290 w 1185"/>
                  <a:gd name="T119" fmla="*/ 286 h 1971"/>
                  <a:gd name="T120" fmla="*/ 276 w 1185"/>
                  <a:gd name="T121" fmla="*/ 236 h 1971"/>
                  <a:gd name="T122" fmla="*/ 256 w 1185"/>
                  <a:gd name="T123" fmla="*/ 133 h 1971"/>
                  <a:gd name="T124" fmla="*/ 248 w 1185"/>
                  <a:gd name="T125" fmla="*/ 0 h 19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85"/>
                  <a:gd name="T190" fmla="*/ 0 h 1971"/>
                  <a:gd name="T191" fmla="*/ 1185 w 1185"/>
                  <a:gd name="T192" fmla="*/ 1971 h 19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85" h="1971">
                    <a:moveTo>
                      <a:pt x="523" y="3"/>
                    </a:moveTo>
                    <a:lnTo>
                      <a:pt x="520" y="106"/>
                    </a:lnTo>
                    <a:lnTo>
                      <a:pt x="524" y="158"/>
                    </a:lnTo>
                    <a:lnTo>
                      <a:pt x="531" y="211"/>
                    </a:lnTo>
                    <a:lnTo>
                      <a:pt x="541" y="263"/>
                    </a:lnTo>
                    <a:lnTo>
                      <a:pt x="555" y="317"/>
                    </a:lnTo>
                    <a:lnTo>
                      <a:pt x="562" y="343"/>
                    </a:lnTo>
                    <a:lnTo>
                      <a:pt x="570" y="369"/>
                    </a:lnTo>
                    <a:lnTo>
                      <a:pt x="579" y="396"/>
                    </a:lnTo>
                    <a:lnTo>
                      <a:pt x="588" y="421"/>
                    </a:lnTo>
                    <a:lnTo>
                      <a:pt x="598" y="447"/>
                    </a:lnTo>
                    <a:lnTo>
                      <a:pt x="608" y="472"/>
                    </a:lnTo>
                    <a:lnTo>
                      <a:pt x="619" y="497"/>
                    </a:lnTo>
                    <a:lnTo>
                      <a:pt x="630" y="523"/>
                    </a:lnTo>
                    <a:lnTo>
                      <a:pt x="642" y="548"/>
                    </a:lnTo>
                    <a:lnTo>
                      <a:pt x="654" y="572"/>
                    </a:lnTo>
                    <a:lnTo>
                      <a:pt x="668" y="596"/>
                    </a:lnTo>
                    <a:lnTo>
                      <a:pt x="681" y="620"/>
                    </a:lnTo>
                    <a:lnTo>
                      <a:pt x="695" y="644"/>
                    </a:lnTo>
                    <a:lnTo>
                      <a:pt x="709" y="666"/>
                    </a:lnTo>
                    <a:lnTo>
                      <a:pt x="723" y="689"/>
                    </a:lnTo>
                    <a:lnTo>
                      <a:pt x="738" y="711"/>
                    </a:lnTo>
                    <a:lnTo>
                      <a:pt x="753" y="733"/>
                    </a:lnTo>
                    <a:lnTo>
                      <a:pt x="769" y="754"/>
                    </a:lnTo>
                    <a:lnTo>
                      <a:pt x="785" y="774"/>
                    </a:lnTo>
                    <a:lnTo>
                      <a:pt x="801" y="794"/>
                    </a:lnTo>
                    <a:lnTo>
                      <a:pt x="811" y="778"/>
                    </a:lnTo>
                    <a:lnTo>
                      <a:pt x="822" y="764"/>
                    </a:lnTo>
                    <a:lnTo>
                      <a:pt x="834" y="749"/>
                    </a:lnTo>
                    <a:lnTo>
                      <a:pt x="847" y="736"/>
                    </a:lnTo>
                    <a:lnTo>
                      <a:pt x="859" y="722"/>
                    </a:lnTo>
                    <a:lnTo>
                      <a:pt x="873" y="709"/>
                    </a:lnTo>
                    <a:lnTo>
                      <a:pt x="888" y="696"/>
                    </a:lnTo>
                    <a:lnTo>
                      <a:pt x="902" y="684"/>
                    </a:lnTo>
                    <a:lnTo>
                      <a:pt x="916" y="673"/>
                    </a:lnTo>
                    <a:lnTo>
                      <a:pt x="931" y="662"/>
                    </a:lnTo>
                    <a:lnTo>
                      <a:pt x="946" y="651"/>
                    </a:lnTo>
                    <a:lnTo>
                      <a:pt x="962" y="641"/>
                    </a:lnTo>
                    <a:lnTo>
                      <a:pt x="978" y="631"/>
                    </a:lnTo>
                    <a:lnTo>
                      <a:pt x="994" y="621"/>
                    </a:lnTo>
                    <a:lnTo>
                      <a:pt x="1010" y="612"/>
                    </a:lnTo>
                    <a:lnTo>
                      <a:pt x="1027" y="602"/>
                    </a:lnTo>
                    <a:lnTo>
                      <a:pt x="1080" y="630"/>
                    </a:lnTo>
                    <a:lnTo>
                      <a:pt x="1051" y="641"/>
                    </a:lnTo>
                    <a:lnTo>
                      <a:pt x="1023" y="655"/>
                    </a:lnTo>
                    <a:lnTo>
                      <a:pt x="997" y="671"/>
                    </a:lnTo>
                    <a:lnTo>
                      <a:pt x="971" y="690"/>
                    </a:lnTo>
                    <a:lnTo>
                      <a:pt x="959" y="700"/>
                    </a:lnTo>
                    <a:lnTo>
                      <a:pt x="947" y="710"/>
                    </a:lnTo>
                    <a:lnTo>
                      <a:pt x="936" y="722"/>
                    </a:lnTo>
                    <a:lnTo>
                      <a:pt x="925" y="734"/>
                    </a:lnTo>
                    <a:lnTo>
                      <a:pt x="905" y="758"/>
                    </a:lnTo>
                    <a:lnTo>
                      <a:pt x="886" y="783"/>
                    </a:lnTo>
                    <a:lnTo>
                      <a:pt x="869" y="810"/>
                    </a:lnTo>
                    <a:lnTo>
                      <a:pt x="854" y="840"/>
                    </a:lnTo>
                    <a:lnTo>
                      <a:pt x="841" y="869"/>
                    </a:lnTo>
                    <a:lnTo>
                      <a:pt x="831" y="898"/>
                    </a:lnTo>
                    <a:lnTo>
                      <a:pt x="816" y="960"/>
                    </a:lnTo>
                    <a:lnTo>
                      <a:pt x="811" y="1022"/>
                    </a:lnTo>
                    <a:lnTo>
                      <a:pt x="816" y="1076"/>
                    </a:lnTo>
                    <a:lnTo>
                      <a:pt x="821" y="1101"/>
                    </a:lnTo>
                    <a:lnTo>
                      <a:pt x="829" y="1126"/>
                    </a:lnTo>
                    <a:lnTo>
                      <a:pt x="838" y="1151"/>
                    </a:lnTo>
                    <a:lnTo>
                      <a:pt x="849" y="1176"/>
                    </a:lnTo>
                    <a:lnTo>
                      <a:pt x="861" y="1200"/>
                    </a:lnTo>
                    <a:lnTo>
                      <a:pt x="876" y="1224"/>
                    </a:lnTo>
                    <a:lnTo>
                      <a:pt x="890" y="1248"/>
                    </a:lnTo>
                    <a:lnTo>
                      <a:pt x="906" y="1272"/>
                    </a:lnTo>
                    <a:lnTo>
                      <a:pt x="923" y="1296"/>
                    </a:lnTo>
                    <a:lnTo>
                      <a:pt x="940" y="1320"/>
                    </a:lnTo>
                    <a:lnTo>
                      <a:pt x="957" y="1344"/>
                    </a:lnTo>
                    <a:lnTo>
                      <a:pt x="976" y="1369"/>
                    </a:lnTo>
                    <a:lnTo>
                      <a:pt x="995" y="1394"/>
                    </a:lnTo>
                    <a:lnTo>
                      <a:pt x="1013" y="1419"/>
                    </a:lnTo>
                    <a:lnTo>
                      <a:pt x="1031" y="1445"/>
                    </a:lnTo>
                    <a:lnTo>
                      <a:pt x="1049" y="1470"/>
                    </a:lnTo>
                    <a:lnTo>
                      <a:pt x="1066" y="1498"/>
                    </a:lnTo>
                    <a:lnTo>
                      <a:pt x="1083" y="1525"/>
                    </a:lnTo>
                    <a:lnTo>
                      <a:pt x="1092" y="1539"/>
                    </a:lnTo>
                    <a:lnTo>
                      <a:pt x="1100" y="1553"/>
                    </a:lnTo>
                    <a:lnTo>
                      <a:pt x="1116" y="1581"/>
                    </a:lnTo>
                    <a:lnTo>
                      <a:pt x="1130" y="1612"/>
                    </a:lnTo>
                    <a:lnTo>
                      <a:pt x="1143" y="1642"/>
                    </a:lnTo>
                    <a:lnTo>
                      <a:pt x="1154" y="1674"/>
                    </a:lnTo>
                    <a:lnTo>
                      <a:pt x="1164" y="1706"/>
                    </a:lnTo>
                    <a:lnTo>
                      <a:pt x="1179" y="1776"/>
                    </a:lnTo>
                    <a:lnTo>
                      <a:pt x="1185" y="1850"/>
                    </a:lnTo>
                    <a:lnTo>
                      <a:pt x="1182" y="1929"/>
                    </a:lnTo>
                    <a:lnTo>
                      <a:pt x="1179" y="1950"/>
                    </a:lnTo>
                    <a:lnTo>
                      <a:pt x="1173" y="1963"/>
                    </a:lnTo>
                    <a:lnTo>
                      <a:pt x="1165" y="1970"/>
                    </a:lnTo>
                    <a:lnTo>
                      <a:pt x="1156" y="1971"/>
                    </a:lnTo>
                    <a:lnTo>
                      <a:pt x="1133" y="1958"/>
                    </a:lnTo>
                    <a:lnTo>
                      <a:pt x="1121" y="1946"/>
                    </a:lnTo>
                    <a:lnTo>
                      <a:pt x="1109" y="1930"/>
                    </a:lnTo>
                    <a:lnTo>
                      <a:pt x="1096" y="1913"/>
                    </a:lnTo>
                    <a:lnTo>
                      <a:pt x="1083" y="1895"/>
                    </a:lnTo>
                    <a:lnTo>
                      <a:pt x="1072" y="1876"/>
                    </a:lnTo>
                    <a:lnTo>
                      <a:pt x="1062" y="1858"/>
                    </a:lnTo>
                    <a:lnTo>
                      <a:pt x="1046" y="1823"/>
                    </a:lnTo>
                    <a:lnTo>
                      <a:pt x="1038" y="1799"/>
                    </a:lnTo>
                    <a:lnTo>
                      <a:pt x="1029" y="1760"/>
                    </a:lnTo>
                    <a:lnTo>
                      <a:pt x="1018" y="1723"/>
                    </a:lnTo>
                    <a:lnTo>
                      <a:pt x="1006" y="1684"/>
                    </a:lnTo>
                    <a:lnTo>
                      <a:pt x="991" y="1648"/>
                    </a:lnTo>
                    <a:lnTo>
                      <a:pt x="982" y="1629"/>
                    </a:lnTo>
                    <a:lnTo>
                      <a:pt x="974" y="1611"/>
                    </a:lnTo>
                    <a:lnTo>
                      <a:pt x="965" y="1592"/>
                    </a:lnTo>
                    <a:lnTo>
                      <a:pt x="956" y="1574"/>
                    </a:lnTo>
                    <a:lnTo>
                      <a:pt x="947" y="1556"/>
                    </a:lnTo>
                    <a:lnTo>
                      <a:pt x="938" y="1538"/>
                    </a:lnTo>
                    <a:lnTo>
                      <a:pt x="929" y="1520"/>
                    </a:lnTo>
                    <a:lnTo>
                      <a:pt x="919" y="1502"/>
                    </a:lnTo>
                    <a:lnTo>
                      <a:pt x="910" y="1483"/>
                    </a:lnTo>
                    <a:lnTo>
                      <a:pt x="900" y="1466"/>
                    </a:lnTo>
                    <a:lnTo>
                      <a:pt x="890" y="1448"/>
                    </a:lnTo>
                    <a:lnTo>
                      <a:pt x="880" y="1430"/>
                    </a:lnTo>
                    <a:lnTo>
                      <a:pt x="870" y="1412"/>
                    </a:lnTo>
                    <a:lnTo>
                      <a:pt x="860" y="1394"/>
                    </a:lnTo>
                    <a:lnTo>
                      <a:pt x="851" y="1375"/>
                    </a:lnTo>
                    <a:lnTo>
                      <a:pt x="841" y="1357"/>
                    </a:lnTo>
                    <a:lnTo>
                      <a:pt x="832" y="1339"/>
                    </a:lnTo>
                    <a:lnTo>
                      <a:pt x="823" y="1321"/>
                    </a:lnTo>
                    <a:lnTo>
                      <a:pt x="815" y="1303"/>
                    </a:lnTo>
                    <a:lnTo>
                      <a:pt x="807" y="1285"/>
                    </a:lnTo>
                    <a:lnTo>
                      <a:pt x="791" y="1248"/>
                    </a:lnTo>
                    <a:lnTo>
                      <a:pt x="777" y="1211"/>
                    </a:lnTo>
                    <a:lnTo>
                      <a:pt x="736" y="1213"/>
                    </a:lnTo>
                    <a:lnTo>
                      <a:pt x="687" y="1208"/>
                    </a:lnTo>
                    <a:lnTo>
                      <a:pt x="635" y="1201"/>
                    </a:lnTo>
                    <a:lnTo>
                      <a:pt x="589" y="1200"/>
                    </a:lnTo>
                    <a:lnTo>
                      <a:pt x="288" y="1236"/>
                    </a:lnTo>
                    <a:lnTo>
                      <a:pt x="223" y="1255"/>
                    </a:lnTo>
                    <a:lnTo>
                      <a:pt x="191" y="1267"/>
                    </a:lnTo>
                    <a:lnTo>
                      <a:pt x="159" y="1282"/>
                    </a:lnTo>
                    <a:lnTo>
                      <a:pt x="125" y="1299"/>
                    </a:lnTo>
                    <a:lnTo>
                      <a:pt x="90" y="1319"/>
                    </a:lnTo>
                    <a:lnTo>
                      <a:pt x="72" y="1330"/>
                    </a:lnTo>
                    <a:lnTo>
                      <a:pt x="54" y="1341"/>
                    </a:lnTo>
                    <a:lnTo>
                      <a:pt x="35" y="1354"/>
                    </a:lnTo>
                    <a:lnTo>
                      <a:pt x="16" y="1367"/>
                    </a:lnTo>
                    <a:lnTo>
                      <a:pt x="0" y="1345"/>
                    </a:lnTo>
                    <a:lnTo>
                      <a:pt x="21" y="1331"/>
                    </a:lnTo>
                    <a:lnTo>
                      <a:pt x="41" y="1317"/>
                    </a:lnTo>
                    <a:lnTo>
                      <a:pt x="62" y="1304"/>
                    </a:lnTo>
                    <a:lnTo>
                      <a:pt x="83" y="1291"/>
                    </a:lnTo>
                    <a:lnTo>
                      <a:pt x="104" y="1278"/>
                    </a:lnTo>
                    <a:lnTo>
                      <a:pt x="127" y="1265"/>
                    </a:lnTo>
                    <a:lnTo>
                      <a:pt x="149" y="1253"/>
                    </a:lnTo>
                    <a:lnTo>
                      <a:pt x="171" y="1241"/>
                    </a:lnTo>
                    <a:lnTo>
                      <a:pt x="193" y="1230"/>
                    </a:lnTo>
                    <a:lnTo>
                      <a:pt x="216" y="1219"/>
                    </a:lnTo>
                    <a:lnTo>
                      <a:pt x="240" y="1209"/>
                    </a:lnTo>
                    <a:lnTo>
                      <a:pt x="262" y="1199"/>
                    </a:lnTo>
                    <a:lnTo>
                      <a:pt x="286" y="1189"/>
                    </a:lnTo>
                    <a:lnTo>
                      <a:pt x="309" y="1180"/>
                    </a:lnTo>
                    <a:lnTo>
                      <a:pt x="357" y="1164"/>
                    </a:lnTo>
                    <a:lnTo>
                      <a:pt x="405" y="1149"/>
                    </a:lnTo>
                    <a:lnTo>
                      <a:pt x="454" y="1138"/>
                    </a:lnTo>
                    <a:lnTo>
                      <a:pt x="503" y="1129"/>
                    </a:lnTo>
                    <a:lnTo>
                      <a:pt x="552" y="1123"/>
                    </a:lnTo>
                    <a:lnTo>
                      <a:pt x="652" y="1119"/>
                    </a:lnTo>
                    <a:lnTo>
                      <a:pt x="752" y="1128"/>
                    </a:lnTo>
                    <a:lnTo>
                      <a:pt x="741" y="1063"/>
                    </a:lnTo>
                    <a:lnTo>
                      <a:pt x="738" y="997"/>
                    </a:lnTo>
                    <a:lnTo>
                      <a:pt x="744" y="930"/>
                    </a:lnTo>
                    <a:lnTo>
                      <a:pt x="752" y="898"/>
                    </a:lnTo>
                    <a:lnTo>
                      <a:pt x="762" y="867"/>
                    </a:lnTo>
                    <a:lnTo>
                      <a:pt x="728" y="845"/>
                    </a:lnTo>
                    <a:lnTo>
                      <a:pt x="712" y="829"/>
                    </a:lnTo>
                    <a:lnTo>
                      <a:pt x="697" y="812"/>
                    </a:lnTo>
                    <a:lnTo>
                      <a:pt x="681" y="792"/>
                    </a:lnTo>
                    <a:lnTo>
                      <a:pt x="667" y="770"/>
                    </a:lnTo>
                    <a:lnTo>
                      <a:pt x="652" y="747"/>
                    </a:lnTo>
                    <a:lnTo>
                      <a:pt x="639" y="720"/>
                    </a:lnTo>
                    <a:lnTo>
                      <a:pt x="626" y="693"/>
                    </a:lnTo>
                    <a:lnTo>
                      <a:pt x="614" y="665"/>
                    </a:lnTo>
                    <a:lnTo>
                      <a:pt x="602" y="635"/>
                    </a:lnTo>
                    <a:lnTo>
                      <a:pt x="591" y="603"/>
                    </a:lnTo>
                    <a:lnTo>
                      <a:pt x="580" y="571"/>
                    </a:lnTo>
                    <a:lnTo>
                      <a:pt x="571" y="539"/>
                    </a:lnTo>
                    <a:lnTo>
                      <a:pt x="561" y="506"/>
                    </a:lnTo>
                    <a:lnTo>
                      <a:pt x="552" y="471"/>
                    </a:lnTo>
                    <a:lnTo>
                      <a:pt x="536" y="403"/>
                    </a:lnTo>
                    <a:lnTo>
                      <a:pt x="523" y="334"/>
                    </a:lnTo>
                    <a:lnTo>
                      <a:pt x="512" y="266"/>
                    </a:lnTo>
                    <a:lnTo>
                      <a:pt x="504" y="203"/>
                    </a:lnTo>
                    <a:lnTo>
                      <a:pt x="495" y="88"/>
                    </a:lnTo>
                    <a:lnTo>
                      <a:pt x="496" y="0"/>
                    </a:lnTo>
                    <a:lnTo>
                      <a:pt x="5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>
                  <a:ea typeface="宋体" pitchFamily="2" charset="-122"/>
                </a:endParaRPr>
              </a:p>
            </p:txBody>
          </p:sp>
        </p:grpSp>
        <p:sp>
          <p:nvSpPr>
            <p:cNvPr id="24596" name="Freeform 45"/>
            <p:cNvSpPr>
              <a:spLocks/>
            </p:cNvSpPr>
            <p:nvPr/>
          </p:nvSpPr>
          <p:spPr bwMode="auto">
            <a:xfrm>
              <a:off x="672" y="1536"/>
              <a:ext cx="672" cy="576"/>
            </a:xfrm>
            <a:custGeom>
              <a:avLst/>
              <a:gdLst>
                <a:gd name="T0" fmla="*/ 672 w 672"/>
                <a:gd name="T1" fmla="*/ 0 h 576"/>
                <a:gd name="T2" fmla="*/ 192 w 672"/>
                <a:gd name="T3" fmla="*/ 144 h 576"/>
                <a:gd name="T4" fmla="*/ 0 w 672"/>
                <a:gd name="T5" fmla="*/ 576 h 576"/>
                <a:gd name="T6" fmla="*/ 0 60000 65536"/>
                <a:gd name="T7" fmla="*/ 0 60000 65536"/>
                <a:gd name="T8" fmla="*/ 0 60000 65536"/>
                <a:gd name="T9" fmla="*/ 0 w 672"/>
                <a:gd name="T10" fmla="*/ 0 h 576"/>
                <a:gd name="T11" fmla="*/ 672 w 67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76">
                  <a:moveTo>
                    <a:pt x="672" y="0"/>
                  </a:moveTo>
                  <a:cubicBezTo>
                    <a:pt x="488" y="24"/>
                    <a:pt x="304" y="48"/>
                    <a:pt x="192" y="144"/>
                  </a:cubicBezTo>
                  <a:cubicBezTo>
                    <a:pt x="80" y="240"/>
                    <a:pt x="32" y="504"/>
                    <a:pt x="0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057400" y="1295400"/>
            <a:ext cx="5029200" cy="3276600"/>
            <a:chOff x="1872" y="624"/>
            <a:chExt cx="3168" cy="2064"/>
          </a:xfrm>
        </p:grpSpPr>
        <p:sp>
          <p:nvSpPr>
            <p:cNvPr id="24592" name="Line 47"/>
            <p:cNvSpPr>
              <a:spLocks noChangeShapeType="1"/>
            </p:cNvSpPr>
            <p:nvPr/>
          </p:nvSpPr>
          <p:spPr bwMode="auto">
            <a:xfrm flipV="1">
              <a:off x="2256" y="624"/>
              <a:ext cx="0" cy="206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593" name="Line 48"/>
            <p:cNvSpPr>
              <a:spLocks noChangeShapeType="1"/>
            </p:cNvSpPr>
            <p:nvPr/>
          </p:nvSpPr>
          <p:spPr bwMode="auto">
            <a:xfrm rot="5400000" flipV="1">
              <a:off x="3456" y="1056"/>
              <a:ext cx="0" cy="316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057400" y="1295400"/>
            <a:ext cx="5029200" cy="3276600"/>
            <a:chOff x="1872" y="624"/>
            <a:chExt cx="3168" cy="2064"/>
          </a:xfrm>
        </p:grpSpPr>
        <p:sp>
          <p:nvSpPr>
            <p:cNvPr id="24590" name="Line 50"/>
            <p:cNvSpPr>
              <a:spLocks noChangeShapeType="1"/>
            </p:cNvSpPr>
            <p:nvPr/>
          </p:nvSpPr>
          <p:spPr bwMode="auto">
            <a:xfrm flipV="1">
              <a:off x="2256" y="624"/>
              <a:ext cx="0" cy="206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591" name="Line 51"/>
            <p:cNvSpPr>
              <a:spLocks noChangeShapeType="1"/>
            </p:cNvSpPr>
            <p:nvPr/>
          </p:nvSpPr>
          <p:spPr bwMode="auto">
            <a:xfrm rot="5400000" flipV="1">
              <a:off x="3456" y="1056"/>
              <a:ext cx="0" cy="316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8E0000"/>
                </a:solidFill>
              </a:rPr>
              <a:t>Rotation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2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1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1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Scaling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916808" y="1371600"/>
                <a:ext cx="3807592" cy="906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000" smtClean="0">
                          <a:solidFill>
                            <a:srgbClr val="002060"/>
                          </a:solidFill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caling</m:t>
                      </m:r>
                      <m: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Matrix</m:t>
                      </m:r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08" y="1371600"/>
                <a:ext cx="3807592" cy="90672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914400" y="3270097"/>
                <a:ext cx="3404265" cy="1035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sz="32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3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28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3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70097"/>
                <a:ext cx="3404265" cy="10350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7474" y="2362200"/>
            <a:ext cx="50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We can scale any 2-dimensional vector as follows 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33400" y="3254829"/>
            <a:ext cx="7467600" cy="3069771"/>
            <a:chOff x="533400" y="3254829"/>
            <a:chExt cx="7467600" cy="306977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Rectangle 17"/>
                <p:cNvSpPr/>
                <p:nvPr/>
              </p:nvSpPr>
              <p:spPr>
                <a:xfrm>
                  <a:off x="914400" y="5109450"/>
                  <a:ext cx="2022027" cy="605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IN" sz="20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109450"/>
                  <a:ext cx="2022027" cy="60555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533400" y="4648200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C00000"/>
                  </a:solidFill>
                </a:rPr>
                <a:t>Example</a:t>
              </a:r>
              <a:r>
                <a:rPr lang="en-IN" dirty="0" smtClean="0"/>
                <a:t> :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1229" y="3254829"/>
              <a:ext cx="3069771" cy="3069771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>
              <a:endCxn id="34" idx="2"/>
            </p:cNvCxnSpPr>
            <p:nvPr/>
          </p:nvCxnSpPr>
          <p:spPr>
            <a:xfrm flipV="1">
              <a:off x="6466114" y="4543152"/>
              <a:ext cx="348342" cy="2383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6814456" y="45202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6466114" y="3810000"/>
            <a:ext cx="772886" cy="9797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201445" y="37936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00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990600" y="1600200"/>
            <a:ext cx="0" cy="3276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rot="5400000" flipV="1">
            <a:off x="4305300" y="1638300"/>
            <a:ext cx="0" cy="6477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23559" name="Picture 7" descr="na008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14001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na008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47837"/>
            <a:ext cx="2743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33800" y="5410200"/>
            <a:ext cx="1219200" cy="838200"/>
            <a:chOff x="2352" y="3408"/>
            <a:chExt cx="480" cy="336"/>
          </a:xfrm>
        </p:grpSpPr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2352" y="3410"/>
              <a:ext cx="422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rPr>
                <a:t>   r</a:t>
              </a:r>
              <a:r>
                <a:rPr lang="en-US" altLang="zh-CN" sz="2400" b="1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  <a:sym typeface="Symbol" pitchFamily="18" charset="2"/>
                </a:rPr>
                <a:t>    0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  <a:sym typeface="Symbol" pitchFamily="18" charset="2"/>
                </a:rPr>
                <a:t>   0    </a:t>
              </a:r>
              <a:r>
                <a:rPr lang="en-US" altLang="zh-CN" sz="2400" b="1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rPr>
                <a:t>r</a:t>
              </a:r>
              <a:endParaRPr lang="en-US" altLang="zh-CN" sz="2400" b="1" baseline="30000" dirty="0">
                <a:solidFill>
                  <a:srgbClr val="00206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66" name="AutoShape 13"/>
            <p:cNvSpPr>
              <a:spLocks/>
            </p:cNvSpPr>
            <p:nvPr/>
          </p:nvSpPr>
          <p:spPr bwMode="auto">
            <a:xfrm>
              <a:off x="2400" y="3408"/>
              <a:ext cx="48" cy="336"/>
            </a:xfrm>
            <a:prstGeom prst="leftBracket">
              <a:avLst>
                <a:gd name="adj" fmla="val 58333"/>
              </a:avLst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3567" name="AutoShape 14"/>
            <p:cNvSpPr>
              <a:spLocks/>
            </p:cNvSpPr>
            <p:nvPr/>
          </p:nvSpPr>
          <p:spPr bwMode="auto">
            <a:xfrm flipH="1">
              <a:off x="2784" y="3408"/>
              <a:ext cx="48" cy="336"/>
            </a:xfrm>
            <a:prstGeom prst="leftBracket">
              <a:avLst>
                <a:gd name="adj" fmla="val 58333"/>
              </a:avLst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5410200" y="5449669"/>
            <a:ext cx="2362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2060"/>
                </a:solidFill>
                <a:ea typeface="宋体" pitchFamily="2" charset="-122"/>
              </a:rPr>
              <a:t>a.k.a</a:t>
            </a: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: dilation (r &gt;1), </a:t>
            </a:r>
            <a:r>
              <a:rPr lang="en-US" altLang="zh-CN" dirty="0" smtClean="0">
                <a:solidFill>
                  <a:srgbClr val="002060"/>
                </a:solidFill>
                <a:ea typeface="宋体" pitchFamily="2" charset="-122"/>
              </a:rPr>
              <a:t> </a:t>
            </a:r>
          </a:p>
          <a:p>
            <a:r>
              <a:rPr lang="en-US" altLang="zh-CN" dirty="0" smtClean="0">
                <a:solidFill>
                  <a:srgbClr val="002060"/>
                </a:solidFill>
                <a:ea typeface="宋体" pitchFamily="2" charset="-122"/>
              </a:rPr>
              <a:t>contraction </a:t>
            </a: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(r &lt;1)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Scaling</a:t>
            </a:r>
            <a:endParaRPr lang="en-US" dirty="0">
              <a:solidFill>
                <a:srgbClr val="8E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90600" y="3131276"/>
            <a:ext cx="3238500" cy="17373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5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Translation</a:t>
            </a:r>
            <a:endParaRPr lang="en-US" dirty="0">
              <a:solidFill>
                <a:srgbClr val="8E0000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73904" y="2666998"/>
            <a:ext cx="3298272" cy="3353431"/>
            <a:chOff x="3155" y="3168"/>
            <a:chExt cx="729" cy="963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 flipV="1">
              <a:off x="3238" y="3168"/>
              <a:ext cx="0" cy="96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3168" y="4032"/>
              <a:ext cx="67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 flipV="1">
              <a:off x="3238" y="3648"/>
              <a:ext cx="279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3517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 flipH="1">
              <a:off x="3238" y="3648"/>
              <a:ext cx="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3264" y="3696"/>
              <a:ext cx="61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P</a:t>
              </a: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3378" y="4043"/>
              <a:ext cx="8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3167" y="3737"/>
              <a:ext cx="7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V="1">
              <a:off x="3512" y="3488"/>
              <a:ext cx="303" cy="16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flipH="1">
              <a:off x="3233" y="3488"/>
              <a:ext cx="5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815" y="3488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3629" y="4043"/>
              <a:ext cx="7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tx</a:t>
              </a:r>
              <a:endPara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3155" y="3532"/>
              <a:ext cx="71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</a:t>
              </a: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814" y="3340"/>
              <a:ext cx="7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P’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3504" y="3455"/>
              <a:ext cx="6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宋体" pitchFamily="2" charset="-122"/>
                </a:rPr>
                <a:t>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914400" y="1447800"/>
                <a:ext cx="6477000" cy="101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3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3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3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6477000" cy="10159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0" y="1676401"/>
            <a:ext cx="6477000" cy="3962399"/>
            <a:chOff x="1143000" y="1371600"/>
            <a:chExt cx="6477000" cy="3962399"/>
          </a:xfrm>
        </p:grpSpPr>
        <p:pic>
          <p:nvPicPr>
            <p:cNvPr id="12292" name="Picture 3" descr="na00864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3733799"/>
              <a:ext cx="1400175" cy="12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 flipV="1">
              <a:off x="1143000" y="1371600"/>
              <a:ext cx="0" cy="396239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 rot="5400000" flipV="1">
              <a:off x="4381500" y="2095499"/>
              <a:ext cx="0" cy="64770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193925" y="2560638"/>
              <a:ext cx="342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宋体" pitchFamily="2" charset="-122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38400" y="2286000"/>
            <a:ext cx="3533775" cy="2895600"/>
            <a:chOff x="2438400" y="1219200"/>
            <a:chExt cx="3533775" cy="2895600"/>
          </a:xfrm>
        </p:grpSpPr>
        <p:pic>
          <p:nvPicPr>
            <p:cNvPr id="12293" name="Picture 4" descr="na00864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676400"/>
              <a:ext cx="1400175" cy="120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 flipV="1">
              <a:off x="2438400" y="16764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 flipV="1">
              <a:off x="2590800" y="18288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 flipV="1">
              <a:off x="2743200" y="19812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V="1">
              <a:off x="3048000" y="22860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V="1">
              <a:off x="3200400" y="24384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flipV="1">
              <a:off x="2819400" y="2819400"/>
              <a:ext cx="2590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t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4648200" y="1219200"/>
              <a:ext cx="3984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宋体" pitchFamily="2" charset="-122"/>
                </a:rPr>
                <a:t>P’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8E0000"/>
                </a:solidFill>
              </a:rPr>
              <a:t>Translation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0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E0000"/>
                </a:solidFill>
              </a:rPr>
              <a:t>Shear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390471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</a:rPr>
              <a:t>A transformation in which all </a:t>
            </a:r>
            <a:r>
              <a:rPr lang="en-IN" dirty="0" smtClean="0">
                <a:solidFill>
                  <a:srgbClr val="002060"/>
                </a:solidFill>
              </a:rPr>
              <a:t>points along </a:t>
            </a:r>
            <a:r>
              <a:rPr lang="en-IN" dirty="0">
                <a:solidFill>
                  <a:srgbClr val="002060"/>
                </a:solidFill>
              </a:rPr>
              <a:t>a given line </a:t>
            </a:r>
            <a:r>
              <a:rPr lang="en-IN" dirty="0" smtClean="0">
                <a:solidFill>
                  <a:srgbClr val="002060"/>
                </a:solidFill>
              </a:rPr>
              <a:t>L remain </a:t>
            </a:r>
            <a:r>
              <a:rPr lang="en-IN" dirty="0">
                <a:solidFill>
                  <a:srgbClr val="002060"/>
                </a:solidFill>
              </a:rPr>
              <a:t>fixed while other points are shifted parallel </a:t>
            </a:r>
            <a:r>
              <a:rPr lang="en-IN" dirty="0" smtClean="0">
                <a:solidFill>
                  <a:srgbClr val="002060"/>
                </a:solidFill>
              </a:rPr>
              <a:t>to L </a:t>
            </a:r>
            <a:r>
              <a:rPr lang="en-IN" dirty="0">
                <a:solidFill>
                  <a:srgbClr val="002060"/>
                </a:solidFill>
              </a:rPr>
              <a:t>by a distance proportional to their perpendicular distance from </a:t>
            </a:r>
            <a:r>
              <a:rPr lang="en-IN" dirty="0" smtClean="0">
                <a:solidFill>
                  <a:srgbClr val="002060"/>
                </a:solidFill>
              </a:rPr>
              <a:t>L.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6096000"/>
            <a:ext cx="6553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43800" y="5898509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2060"/>
                </a:solidFill>
              </a:rPr>
              <a:t>L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2883" y="2619507"/>
            <a:ext cx="4294117" cy="3247893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6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E0000"/>
                </a:solidFill>
              </a:rPr>
              <a:t>Shear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537" y="2057400"/>
            <a:ext cx="4968663" cy="368808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0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Shear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371600" y="4307757"/>
                <a:ext cx="5545108" cy="10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𝑚𝑥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07757"/>
                <a:ext cx="5545108" cy="102624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365894" y="1828800"/>
                <a:ext cx="5556265" cy="10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𝑚𝑦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94" y="1828800"/>
                <a:ext cx="5556265" cy="102624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1295400"/>
            <a:ext cx="238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Horizontal Shear: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197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Vertical Shear: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0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 smtClean="0">
                <a:solidFill>
                  <a:srgbClr val="8E0000"/>
                </a:solidFill>
                <a:ea typeface="宋体" pitchFamily="2" charset="-122"/>
              </a:rPr>
              <a:t>Linear Algebra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27636" y="4856460"/>
            <a:ext cx="4906215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i="1" dirty="0">
                <a:solidFill>
                  <a:srgbClr val="002060"/>
                </a:solidFill>
                <a:ea typeface="宋体" pitchFamily="2" charset="-122"/>
              </a:rPr>
              <a:t>Linear Algebra has become as basic and as applicable </a:t>
            </a:r>
          </a:p>
          <a:p>
            <a:pPr algn="ctr"/>
            <a:r>
              <a:rPr lang="en-US" altLang="zh-CN" i="1" dirty="0">
                <a:solidFill>
                  <a:srgbClr val="002060"/>
                </a:solidFill>
                <a:ea typeface="宋体" pitchFamily="2" charset="-122"/>
              </a:rPr>
              <a:t>as calculus, and fortunately it is easier.</a:t>
            </a:r>
            <a:endParaRPr lang="en-US" altLang="zh-CN" dirty="0">
              <a:solidFill>
                <a:srgbClr val="002060"/>
              </a:solidFill>
              <a:ea typeface="宋体" pitchFamily="2" charset="-122"/>
            </a:endParaRPr>
          </a:p>
          <a:p>
            <a:pPr algn="ctr"/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--Gilbert </a:t>
            </a:r>
            <a:r>
              <a:rPr lang="en-US" altLang="zh-CN" dirty="0" err="1">
                <a:solidFill>
                  <a:srgbClr val="002060"/>
                </a:solidFill>
                <a:ea typeface="宋体" pitchFamily="2" charset="-122"/>
              </a:rPr>
              <a:t>Strang</a:t>
            </a: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, 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Identity Matrix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447800" y="2590800"/>
                <a:ext cx="4777077" cy="17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4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4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4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4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4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4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4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90800"/>
                <a:ext cx="4777077" cy="172015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3400" y="1600200"/>
            <a:ext cx="71628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u="sng" dirty="0">
                <a:solidFill>
                  <a:srgbClr val="002060"/>
                </a:solidFill>
                <a:ea typeface="宋体" pitchFamily="2" charset="-122"/>
              </a:rPr>
              <a:t>Identity</a:t>
            </a: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 (“do nothing”) matrix = unit scaling, no rotation!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3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Inverse of a Matrix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AI = 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I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A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= 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Inverse exists only for </a:t>
            </a:r>
            <a:r>
              <a:rPr lang="en-US" altLang="zh-CN" sz="2400" u="sng" dirty="0" smtClean="0">
                <a:solidFill>
                  <a:srgbClr val="002060"/>
                </a:solidFill>
                <a:ea typeface="宋体" pitchFamily="2" charset="-122"/>
              </a:rPr>
              <a:t>square matrices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that are </a:t>
            </a:r>
            <a:r>
              <a:rPr lang="en-US" altLang="zh-CN" sz="2400" u="sng" dirty="0" smtClean="0">
                <a:solidFill>
                  <a:srgbClr val="002060"/>
                </a:solidFill>
                <a:ea typeface="宋体" pitchFamily="2" charset="-122"/>
              </a:rPr>
              <a:t>non-singular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Some matrices have an inverse, such that: AA</a:t>
            </a:r>
            <a:r>
              <a:rPr lang="en-US" altLang="zh-CN" sz="2400" baseline="30000" dirty="0" smtClean="0">
                <a:solidFill>
                  <a:srgbClr val="002060"/>
                </a:solidFill>
                <a:ea typeface="宋体" pitchFamily="2" charset="-122"/>
              </a:rPr>
              <a:t>-1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= I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Inversion is tricky: (ABC)</a:t>
            </a:r>
            <a:r>
              <a:rPr lang="en-US" altLang="zh-CN" sz="2400" baseline="30000" dirty="0" smtClean="0">
                <a:solidFill>
                  <a:srgbClr val="002060"/>
                </a:solidFill>
                <a:ea typeface="宋体" pitchFamily="2" charset="-122"/>
              </a:rPr>
              <a:t>-1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= C</a:t>
            </a:r>
            <a:r>
              <a:rPr lang="en-US" altLang="zh-CN" sz="2400" baseline="30000" dirty="0" smtClean="0">
                <a:solidFill>
                  <a:srgbClr val="002060"/>
                </a:solidFill>
                <a:ea typeface="宋体" pitchFamily="2" charset="-122"/>
              </a:rPr>
              <a:t>-1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B</a:t>
            </a:r>
            <a:r>
              <a:rPr lang="en-US" altLang="zh-CN" sz="2400" baseline="30000" dirty="0" smtClean="0">
                <a:solidFill>
                  <a:srgbClr val="002060"/>
                </a:solidFill>
                <a:ea typeface="宋体" pitchFamily="2" charset="-122"/>
              </a:rPr>
              <a:t>-1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A</a:t>
            </a:r>
            <a:r>
              <a:rPr lang="en-US" altLang="zh-CN" sz="2400" baseline="30000" dirty="0" smtClean="0">
                <a:solidFill>
                  <a:srgbClr val="002060"/>
                </a:solidFill>
                <a:ea typeface="宋体" pitchFamily="2" charset="-122"/>
              </a:rPr>
              <a:t>-1</a:t>
            </a:r>
            <a:endParaRPr lang="en-US" altLang="zh-CN" sz="24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	Derived from non-</a:t>
            </a:r>
            <a:r>
              <a:rPr lang="en-US" altLang="zh-CN" sz="2400" dirty="0" err="1" smtClean="0">
                <a:solidFill>
                  <a:srgbClr val="002060"/>
                </a:solidFill>
                <a:ea typeface="宋体" pitchFamily="2" charset="-122"/>
              </a:rPr>
              <a:t>commutativity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property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819400" y="4648200"/>
                <a:ext cx="2796728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32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I</m:t>
                      </m:r>
                      <m:r>
                        <a:rPr lang="en-IN" sz="32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3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N" sz="32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48200"/>
                <a:ext cx="2796728" cy="13946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Determinant &amp; Trace of a Matrix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342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457200" y="1295400"/>
                <a:ext cx="8001000" cy="4876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Used for inversion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If </a:t>
                </a:r>
                <a:r>
                  <a:rPr lang="en-US" altLang="zh-CN" sz="2400" dirty="0" err="1" smtClean="0">
                    <a:solidFill>
                      <a:srgbClr val="002060"/>
                    </a:solidFill>
                    <a:ea typeface="宋体" pitchFamily="2" charset="-122"/>
                  </a:rPr>
                  <a:t>det</a:t>
                </a:r>
                <a:r>
                  <a:rPr lang="en-US" altLang="zh-CN" sz="2400" dirty="0" smtClean="0">
                    <a:solidFill>
                      <a:srgbClr val="002060"/>
                    </a:solidFill>
                    <a:ea typeface="宋体" pitchFamily="2" charset="-122"/>
                  </a:rPr>
                  <a:t>(A) = 0, then A has no inverse</a:t>
                </a:r>
              </a:p>
              <a:p>
                <a:pPr>
                  <a:lnSpc>
                    <a:spcPct val="90000"/>
                  </a:lnSpc>
                </a:pPr>
                <a:endParaRPr lang="en-IN" altLang="zh-CN" sz="2400" dirty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IN" altLang="zh-CN" sz="24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IN" altLang="zh-CN" sz="2400" dirty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IN" altLang="zh-CN" sz="24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IN" altLang="zh-CN" sz="2400" dirty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altLang="zh-CN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pPr>
                        <m:e>
                          <m: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  <m:t>𝐴</m:t>
                          </m:r>
                        </m:e>
                        <m:sup>
                          <m: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  <m:t>−1</m:t>
                          </m:r>
                        </m:sup>
                      </m:sSup>
                      <m:r>
                        <a:rPr lang="en-IN" altLang="zh-CN" sz="2800" b="0" i="1" smtClean="0">
                          <a:solidFill>
                            <a:srgbClr val="002060"/>
                          </a:solidFill>
                          <a:latin typeface="Cambria Math"/>
                          <a:ea typeface="宋体" pitchFamily="2" charset="-122"/>
                        </a:rPr>
                        <m:t>=</m:t>
                      </m:r>
                      <m:f>
                        <m:fPr>
                          <m:ctrlP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fPr>
                        <m:num>
                          <m: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  <m:t>𝑎𝑑</m:t>
                          </m:r>
                          <m: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  <m:t>−</m:t>
                          </m:r>
                          <m: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N" altLang="zh-C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altLang="zh-C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宋体" pitchFamily="2" charset="-12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altLang="zh-C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IN" altLang="zh-C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−</m:t>
                                </m:r>
                                <m:r>
                                  <a:rPr lang="en-IN" altLang="zh-C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altLang="zh-C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−</m:t>
                                </m:r>
                                <m:r>
                                  <a:rPr lang="en-IN" altLang="zh-C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IN" altLang="zh-CN" sz="28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altLang="zh-CN" sz="2400" dirty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IN" altLang="zh-CN" sz="24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IN" altLang="zh-CN" sz="2400" dirty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Trace = sum of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diagonal elements (</a:t>
                </a:r>
                <a:r>
                  <a:rPr lang="en-US" sz="2400" i="1" dirty="0" smtClean="0">
                    <a:solidFill>
                      <a:srgbClr val="002060"/>
                    </a:solidFill>
                  </a:rPr>
                  <a:t>a+d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)= sum of eigenvalues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3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457200" y="1295400"/>
                <a:ext cx="8001000" cy="4876800"/>
              </a:xfrm>
              <a:blipFill rotWithShape="1">
                <a:blip r:embed="rId2" cstate="print"/>
                <a:stretch>
                  <a:fillRect l="-457" t="-17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524000" y="2667000"/>
                <a:ext cx="2296078" cy="840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altLang="zh-CN" sz="3200" i="1">
                          <a:solidFill>
                            <a:srgbClr val="002060"/>
                          </a:solidFill>
                          <a:latin typeface="Cambria Math"/>
                          <a:ea typeface="宋体" pitchFamily="2" charset="-122"/>
                        </a:rPr>
                        <m:t>𝐴</m:t>
                      </m:r>
                      <m:r>
                        <a:rPr lang="en-IN" altLang="zh-CN" sz="3200" i="1">
                          <a:solidFill>
                            <a:srgbClr val="002060"/>
                          </a:solidFill>
                          <a:latin typeface="Cambria Math"/>
                          <a:ea typeface="宋体" pitchFamily="2" charset="-12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altLang="zh-CN" sz="3200" i="1">
                              <a:solidFill>
                                <a:srgbClr val="002060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altLang="zh-CN" sz="3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宋体" pitchFamily="2" charset="-12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altLang="zh-C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IN" altLang="zh-C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altLang="zh-C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IN" altLang="zh-CN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宋体" pitchFamily="2" charset="-122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altLang="zh-CN" sz="3200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67000"/>
                <a:ext cx="2296078" cy="84042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114800" y="2819400"/>
                <a:ext cx="2993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𝑎𝑑</m:t>
                      </m:r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819400"/>
                <a:ext cx="2993705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Eigenvalues &amp; Eigenvectors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Eigenvectors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(for a square </a:t>
            </a:r>
            <a:r>
              <a:rPr lang="en-US" sz="2800" i="1" dirty="0" err="1">
                <a:solidFill>
                  <a:srgbClr val="002060"/>
                </a:solidFill>
              </a:rPr>
              <a:t>m</a:t>
            </a:r>
            <a:r>
              <a:rPr lang="en-US" sz="2800" i="1" dirty="0" err="1">
                <a:solidFill>
                  <a:srgbClr val="002060"/>
                </a:solidFill>
                <a:sym typeface="Symbol" pitchFamily="18" charset="2"/>
              </a:rPr>
              <a:t></a:t>
            </a:r>
            <a:r>
              <a:rPr lang="en-US" sz="2800" i="1" dirty="0" err="1">
                <a:solidFill>
                  <a:srgbClr val="002060"/>
                </a:solidFill>
              </a:rPr>
              <a:t>m</a:t>
            </a:r>
            <a:r>
              <a:rPr lang="en-US" sz="2800" dirty="0">
                <a:solidFill>
                  <a:srgbClr val="002060"/>
                </a:solidFill>
              </a:rPr>
              <a:t> matrix </a:t>
            </a:r>
            <a:r>
              <a:rPr lang="en-US" sz="2800" b="1" dirty="0">
                <a:solidFill>
                  <a:srgbClr val="002060"/>
                </a:solidFill>
              </a:rPr>
              <a:t>S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05194" name="Rectangle 10"/>
          <p:cNvSpPr>
            <a:spLocks noChangeArrowheads="1"/>
          </p:cNvSpPr>
          <p:nvPr/>
        </p:nvSpPr>
        <p:spPr bwMode="auto">
          <a:xfrm>
            <a:off x="3505200" y="1905000"/>
            <a:ext cx="1752600" cy="644525"/>
          </a:xfrm>
          <a:prstGeom prst="rect">
            <a:avLst/>
          </a:prstGeom>
          <a:solidFill>
            <a:srgbClr val="C0C0C0">
              <a:alpha val="50000"/>
            </a:srgb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605196" name="AutoShape 12"/>
          <p:cNvCxnSpPr>
            <a:cxnSpLocks noChangeShapeType="1"/>
          </p:cNvCxnSpPr>
          <p:nvPr/>
        </p:nvCxnSpPr>
        <p:spPr bwMode="auto">
          <a:xfrm flipV="1">
            <a:off x="3367088" y="2327274"/>
            <a:ext cx="747712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5197" name="AutoShape 13"/>
          <p:cNvCxnSpPr>
            <a:cxnSpLocks noChangeShapeType="1"/>
            <a:stCxn id="605199" idx="0"/>
          </p:cNvCxnSpPr>
          <p:nvPr/>
        </p:nvCxnSpPr>
        <p:spPr bwMode="auto">
          <a:xfrm flipH="1" flipV="1">
            <a:off x="4648200" y="2327275"/>
            <a:ext cx="460375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5199" name="Text Box 15"/>
          <p:cNvSpPr txBox="1">
            <a:spLocks noChangeArrowheads="1"/>
          </p:cNvSpPr>
          <p:nvPr/>
        </p:nvSpPr>
        <p:spPr bwMode="auto">
          <a:xfrm>
            <a:off x="4483596" y="2801937"/>
            <a:ext cx="12499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sz="2000" dirty="0">
                <a:solidFill>
                  <a:srgbClr val="002060"/>
                </a:solidFill>
              </a:rPr>
              <a:t>eigenvalue</a:t>
            </a:r>
          </a:p>
        </p:txBody>
      </p:sp>
      <p:sp>
        <p:nvSpPr>
          <p:cNvPr id="605202" name="Text Box 18"/>
          <p:cNvSpPr txBox="1">
            <a:spLocks noChangeArrowheads="1"/>
          </p:cNvSpPr>
          <p:nvPr/>
        </p:nvSpPr>
        <p:spPr bwMode="auto">
          <a:xfrm>
            <a:off x="2011840" y="2801937"/>
            <a:ext cx="21072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sz="2000" dirty="0">
                <a:solidFill>
                  <a:srgbClr val="002060"/>
                </a:solidFill>
              </a:rPr>
              <a:t>(right) eigenvector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72200" y="2595563"/>
            <a:ext cx="2589213" cy="985837"/>
            <a:chOff x="4080" y="1296"/>
            <a:chExt cx="1631" cy="621"/>
          </a:xfrm>
        </p:grpSpPr>
        <p:pic>
          <p:nvPicPr>
            <p:cNvPr id="605205" name="Picture 2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1584"/>
              <a:ext cx="15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05206" name="Rectangle 22"/>
            <p:cNvSpPr>
              <a:spLocks noChangeArrowheads="1"/>
            </p:cNvSpPr>
            <p:nvPr/>
          </p:nvSpPr>
          <p:spPr bwMode="auto">
            <a:xfrm>
              <a:off x="4128" y="1296"/>
              <a:ext cx="6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rebuchet MS" pitchFamily="34" charset="0"/>
                </a:rPr>
                <a:t>Example</a:t>
              </a:r>
            </a:p>
          </p:txBody>
        </p:sp>
        <p:sp>
          <p:nvSpPr>
            <p:cNvPr id="605207" name="Rectangle 23"/>
            <p:cNvSpPr>
              <a:spLocks noChangeArrowheads="1"/>
            </p:cNvSpPr>
            <p:nvPr/>
          </p:nvSpPr>
          <p:spPr bwMode="auto">
            <a:xfrm>
              <a:off x="4080" y="1296"/>
              <a:ext cx="1631" cy="62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733800" y="1976735"/>
                <a:ext cx="1354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76735"/>
                <a:ext cx="135479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8421" r="-26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362200" y="3124200"/>
                <a:ext cx="1615699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sSup>
                        <m:sSupPr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Palatino Linotype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24200"/>
                <a:ext cx="1615699" cy="50885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371600" y="4416876"/>
            <a:ext cx="2133600" cy="1831524"/>
            <a:chOff x="1219200" y="4191000"/>
            <a:chExt cx="2133600" cy="1831524"/>
          </a:xfrm>
        </p:grpSpPr>
        <p:grpSp>
          <p:nvGrpSpPr>
            <p:cNvPr id="27" name="Group 26"/>
            <p:cNvGrpSpPr/>
            <p:nvPr/>
          </p:nvGrpSpPr>
          <p:grpSpPr>
            <a:xfrm>
              <a:off x="1219200" y="4191000"/>
              <a:ext cx="2133600" cy="1831524"/>
              <a:chOff x="1219200" y="4191000"/>
              <a:chExt cx="2133600" cy="183152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219200" y="6019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219201" y="4191000"/>
                <a:ext cx="0" cy="183152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1219200" y="5249636"/>
              <a:ext cx="1219200" cy="762000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Rectangle 5"/>
                <p:cNvSpPr/>
                <p:nvPr/>
              </p:nvSpPr>
              <p:spPr>
                <a:xfrm>
                  <a:off x="2248123" y="4719513"/>
                  <a:ext cx="49013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123" y="4719513"/>
                  <a:ext cx="490134" cy="52322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638800" y="4414152"/>
            <a:ext cx="2133600" cy="1831524"/>
            <a:chOff x="1219200" y="4191000"/>
            <a:chExt cx="2133600" cy="1831524"/>
          </a:xfrm>
        </p:grpSpPr>
        <p:grpSp>
          <p:nvGrpSpPr>
            <p:cNvPr id="26" name="Group 25"/>
            <p:cNvGrpSpPr/>
            <p:nvPr/>
          </p:nvGrpSpPr>
          <p:grpSpPr>
            <a:xfrm>
              <a:off x="1219200" y="4191000"/>
              <a:ext cx="2133600" cy="1831524"/>
              <a:chOff x="1219200" y="4191000"/>
              <a:chExt cx="2133600" cy="1831524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1219200" y="6019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219201" y="4191000"/>
                <a:ext cx="0" cy="183152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219200" y="4722237"/>
              <a:ext cx="2063038" cy="1289399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Rectangle 29"/>
                <p:cNvSpPr/>
                <p:nvPr/>
              </p:nvSpPr>
              <p:spPr>
                <a:xfrm>
                  <a:off x="2133600" y="4719513"/>
                  <a:ext cx="62453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  <m:acc>
                          <m:accPr>
                            <m:chr m:val="⃗"/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719513"/>
                  <a:ext cx="624530" cy="523220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/>
          <p:cNvCxnSpPr/>
          <p:nvPr/>
        </p:nvCxnSpPr>
        <p:spPr>
          <a:xfrm>
            <a:off x="3294062" y="4800600"/>
            <a:ext cx="1887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3920215" y="4313850"/>
                <a:ext cx="687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15" y="4313850"/>
                <a:ext cx="687881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635724" y="3108847"/>
                <a:ext cx="763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𝜆𝜖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724" y="3108847"/>
                <a:ext cx="763588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autoUpdateAnimBg="0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Eigenvalues &amp; Eigenvectors</a:t>
            </a:r>
          </a:p>
        </p:txBody>
      </p:sp>
      <p:pic>
        <p:nvPicPr>
          <p:cNvPr id="62466" name="Picture 2" descr="http://upload.wikimedia.org/wikipedia/commons/3/3c/Mona_Lisa_eigenvector_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562600" cy="38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2507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solidFill>
                  <a:srgbClr val="002060"/>
                </a:solidFill>
              </a:rPr>
              <a:t>In </a:t>
            </a:r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u="sng" dirty="0">
                <a:solidFill>
                  <a:srgbClr val="8E0000"/>
                </a:solidFill>
              </a:rPr>
              <a:t>shear mapping </a:t>
            </a:r>
            <a:r>
              <a:rPr lang="en-IN" dirty="0">
                <a:solidFill>
                  <a:srgbClr val="002060"/>
                </a:solidFill>
              </a:rPr>
              <a:t>the red arrow changes direction but the blue arrow does not. The blue arrow is an eigenvector of this shear mapping because it </a:t>
            </a:r>
            <a:r>
              <a:rPr lang="en-IN" dirty="0" smtClean="0">
                <a:solidFill>
                  <a:srgbClr val="002060"/>
                </a:solidFill>
              </a:rPr>
              <a:t>doesn’t </a:t>
            </a:r>
            <a:r>
              <a:rPr lang="en-IN" dirty="0">
                <a:solidFill>
                  <a:srgbClr val="002060"/>
                </a:solidFill>
              </a:rPr>
              <a:t>change direction, and since in this example its length is unchanged its eigenvalue is </a:t>
            </a:r>
            <a:r>
              <a:rPr lang="en-IN" dirty="0" smtClean="0">
                <a:solidFill>
                  <a:srgbClr val="002060"/>
                </a:solidFill>
              </a:rPr>
              <a:t>1.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6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E0000"/>
                </a:solidFill>
              </a:rPr>
              <a:t>Computation of Eigenvalues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536395" y="1447800"/>
                <a:ext cx="1354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95" y="1447800"/>
                <a:ext cx="1354793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50" t="-18667" r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72031" y="1447800"/>
                <a:ext cx="25287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⟹(</m:t>
                    </m:r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IN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031" y="1447800"/>
                <a:ext cx="2528769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7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447800" y="3043535"/>
                <a:ext cx="5496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𝐹𝑜𝑟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𝑒𝑖𝑔𝑒𝑛𝑣𝑎𝑙𝑢𝑒𝑠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𝑠𝑜𝑙𝑣𝑒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IN" sz="2400" b="0" i="1" smtClean="0">
                          <a:solidFill>
                            <a:srgbClr val="8E0000"/>
                          </a:solidFill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8E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8E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IN" sz="2400" i="1">
                              <a:solidFill>
                                <a:srgbClr val="8E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IN" sz="2400" i="1">
                              <a:solidFill>
                                <a:srgbClr val="8E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IN" sz="2400" i="1">
                              <a:solidFill>
                                <a:srgbClr val="8E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3535"/>
                <a:ext cx="5496505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62000" y="2209800"/>
                <a:ext cx="80679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dirty="0" smtClean="0">
                    <a:solidFill>
                      <a:srgbClr val="002060"/>
                    </a:solidFill>
                  </a:rPr>
                  <a:t>First find the eigenvalues </a:t>
                </a:r>
                <a14:m>
                  <m:oMath xmlns:m="http://schemas.openxmlformats.org/officeDocument/2006/math">
                    <m:r>
                      <a:rPr lang="en-IN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and substitute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in the above equation to obtain </a:t>
                </a: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eigenvectors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09800"/>
                <a:ext cx="8067914" cy="707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56" t="-431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343400" y="3964550"/>
                <a:ext cx="3151568" cy="71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𝐼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64550"/>
                <a:ext cx="3151568" cy="71564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1310614" y="4876800"/>
                <a:ext cx="6833922" cy="715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𝑑𝑒𝑡</m:t>
                    </m:r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5−</m:t>
                                  </m:r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IN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</a:rPr>
                      <m:t>5−</m:t>
                    </m:r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IN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)+6=(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−2)</m:t>
                    </m:r>
                    <m:r>
                      <m:rPr>
                        <m:nor/>
                      </m:rPr>
                      <a:rPr lang="en-IN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−3)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14" y="4876800"/>
                <a:ext cx="6833922" cy="71564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2515110" y="5786735"/>
                <a:ext cx="3054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𝐸𝑖𝑔𝑒𝑛𝑣𝑎𝑙𝑢𝑒𝑠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𝑎𝑟𝑒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2, 3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10" y="5786735"/>
                <a:ext cx="3054234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57200" y="3810000"/>
            <a:ext cx="3072479" cy="860543"/>
            <a:chOff x="457200" y="3810000"/>
            <a:chExt cx="3072479" cy="86054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59653" y="3962400"/>
                  <a:ext cx="1970026" cy="708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653" y="3962400"/>
                  <a:ext cx="1970026" cy="708143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457200" y="3810000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u="sng" dirty="0" smtClean="0">
                  <a:solidFill>
                    <a:srgbClr val="002060"/>
                  </a:solidFill>
                </a:rPr>
                <a:t>Example</a:t>
              </a:r>
              <a:r>
                <a:rPr lang="en-IN" dirty="0" smtClean="0">
                  <a:solidFill>
                    <a:srgbClr val="002060"/>
                  </a:solidFill>
                </a:rPr>
                <a:t>: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5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Computation of </a:t>
            </a:r>
            <a:r>
              <a:rPr lang="en-US" dirty="0" smtClean="0">
                <a:solidFill>
                  <a:srgbClr val="8E0000"/>
                </a:solidFill>
              </a:rPr>
              <a:t>Eigenvectors</a:t>
            </a:r>
            <a:endParaRPr lang="en-US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3352800" y="1447800"/>
                <a:ext cx="24129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447800"/>
                <a:ext cx="2412905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137557" y="2419489"/>
                <a:ext cx="9860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8E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IN" sz="2400" b="0" i="1" smtClean="0">
                        <a:solidFill>
                          <a:srgbClr val="8E0000"/>
                        </a:solidFill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sz="2400" dirty="0" smtClean="0">
                    <a:solidFill>
                      <a:srgbClr val="8E0000"/>
                    </a:solidFill>
                  </a:rPr>
                  <a:t>:</a:t>
                </a:r>
                <a:endParaRPr lang="en-US" sz="2400" dirty="0">
                  <a:solidFill>
                    <a:srgbClr val="8E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57" y="2419489"/>
                <a:ext cx="986039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863" t="-10526" r="-86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2355334" y="2190717"/>
                <a:ext cx="6527364" cy="79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−6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334" y="2190717"/>
                <a:ext cx="6527364" cy="79848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743200" y="3505200"/>
                <a:ext cx="2731902" cy="77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−6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IN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505200"/>
                <a:ext cx="2731902" cy="7763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743200" y="4572000"/>
                <a:ext cx="50332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IN" sz="24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=2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IN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572000"/>
                <a:ext cx="5033237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2743200" y="5490795"/>
                <a:ext cx="3732945" cy="681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is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a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eigenvector</m:t>
                      </m:r>
                    </m:oMath>
                  </m:oMathPara>
                </a14:m>
                <a:endParaRPr lang="en-IN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490795"/>
                <a:ext cx="3732945" cy="68140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5334000" y="3505200"/>
            <a:ext cx="330295" cy="776303"/>
          </a:xfrm>
          <a:prstGeom prst="rightBrace">
            <a:avLst>
              <a:gd name="adj1" fmla="val 29493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019800" y="3733800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Both are same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2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Computation of Eigenvectors</a:t>
            </a:r>
            <a:endParaRPr lang="en-IN" dirty="0">
              <a:solidFill>
                <a:srgbClr val="8E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914400" y="2148218"/>
                <a:ext cx="9860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8E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IN" sz="2400" b="0" i="1" smtClean="0">
                        <a:solidFill>
                          <a:srgbClr val="8E0000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en-US" sz="2400" dirty="0" smtClean="0">
                    <a:solidFill>
                      <a:srgbClr val="8E0000"/>
                    </a:solidFill>
                  </a:rPr>
                  <a:t>:</a:t>
                </a:r>
                <a:endParaRPr lang="en-US" sz="2400" dirty="0">
                  <a:solidFill>
                    <a:srgbClr val="8E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8218"/>
                <a:ext cx="986039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35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126734" y="1905000"/>
                <a:ext cx="6527364" cy="79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−6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5−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34" y="1905000"/>
                <a:ext cx="6527364" cy="7984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514600" y="3219483"/>
                <a:ext cx="2731902" cy="77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−6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IN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19483"/>
                <a:ext cx="2731902" cy="77630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2514600" y="4286283"/>
                <a:ext cx="50332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IN" sz="24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=3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IN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286283"/>
                <a:ext cx="5033237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2514600" y="5205078"/>
                <a:ext cx="4619406" cy="681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is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another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eigenvector</m:t>
                      </m:r>
                    </m:oMath>
                  </m:oMathPara>
                </a14:m>
                <a:endParaRPr lang="en-IN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05078"/>
                <a:ext cx="4619406" cy="68140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9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98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002060"/>
                    </a:solidFill>
                  </a:rPr>
                  <a:t>Handy mathematical technique that has application to many problems</a:t>
                </a:r>
              </a:p>
              <a:p>
                <a:pPr algn="just"/>
                <a:r>
                  <a:rPr lang="en-US" sz="2400" dirty="0">
                    <a:solidFill>
                      <a:srgbClr val="002060"/>
                    </a:solidFill>
                  </a:rPr>
                  <a:t>Given any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m</a:t>
                </a:r>
                <a:r>
                  <a:rPr lang="en-US" sz="2400" dirty="0">
                    <a:solidFill>
                      <a:srgbClr val="002060"/>
                    </a:solidFill>
                    <a:sym typeface="Symbol" pitchFamily="18" charset="2"/>
                  </a:rPr>
                  <a:t></a:t>
                </a:r>
                <a:r>
                  <a:rPr lang="en-US" sz="2400" i="1" dirty="0">
                    <a:solidFill>
                      <a:srgbClr val="002060"/>
                    </a:solidFill>
                    <a:sym typeface="Symbol" pitchFamily="18" charset="2"/>
                  </a:rPr>
                  <a:t>n</a:t>
                </a:r>
                <a:r>
                  <a:rPr lang="en-US" sz="2400" dirty="0">
                    <a:solidFill>
                      <a:srgbClr val="002060"/>
                    </a:solidFill>
                    <a:sym typeface="Symbol" pitchFamily="18" charset="2"/>
                  </a:rPr>
                  <a:t> matrix </a:t>
                </a:r>
                <a:r>
                  <a:rPr lang="en-US" sz="2400" dirty="0">
                    <a:solidFill>
                      <a:srgbClr val="8E0000"/>
                    </a:solidFill>
                    <a:sym typeface="Symbol" pitchFamily="18" charset="2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sym typeface="Symbol" pitchFamily="18" charset="2"/>
                  </a:rPr>
                  <a:t>, algorithm to find matrices </a:t>
                </a:r>
                <a:r>
                  <a:rPr lang="en-US" sz="2400" dirty="0">
                    <a:solidFill>
                      <a:srgbClr val="8E0000"/>
                    </a:solidFill>
                    <a:sym typeface="Symbol" pitchFamily="18" charset="2"/>
                  </a:rPr>
                  <a:t>U</a:t>
                </a:r>
                <a:r>
                  <a:rPr lang="en-US" sz="2400" dirty="0">
                    <a:solidFill>
                      <a:srgbClr val="002060"/>
                    </a:solidFill>
                    <a:sym typeface="Symbol" pitchFamily="18" charset="2"/>
                  </a:rPr>
                  <a:t>, </a:t>
                </a:r>
                <a:r>
                  <a:rPr lang="en-US" sz="2400" dirty="0" smtClean="0">
                    <a:solidFill>
                      <a:srgbClr val="8E0000"/>
                    </a:solidFill>
                    <a:sym typeface="Symbol" pitchFamily="18" charset="2"/>
                  </a:rPr>
                  <a:t>V</a:t>
                </a:r>
                <a:r>
                  <a:rPr lang="en-US" sz="2400" dirty="0" smtClean="0">
                    <a:solidFill>
                      <a:srgbClr val="00206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sym typeface="Symbol" pitchFamily="18" charset="2"/>
                  </a:rPr>
                  <a:t>and </a:t>
                </a:r>
                <a:r>
                  <a:rPr lang="en-US" sz="2400" dirty="0">
                    <a:solidFill>
                      <a:srgbClr val="8E0000"/>
                    </a:solidFill>
                    <a:sym typeface="Symbol" pitchFamily="18" charset="2"/>
                  </a:rPr>
                  <a:t>W</a:t>
                </a:r>
                <a:r>
                  <a:rPr lang="en-US" sz="2400" dirty="0">
                    <a:solidFill>
                      <a:srgbClr val="002060"/>
                    </a:solidFill>
                    <a:sym typeface="Symbol" pitchFamily="18" charset="2"/>
                  </a:rPr>
                  <a:t> such that</a:t>
                </a:r>
              </a:p>
              <a:p>
                <a:pPr lvl="1" indent="1146175" algn="ctr">
                  <a:spcBef>
                    <a:spcPts val="2400"/>
                  </a:spcBef>
                  <a:spcAft>
                    <a:spcPts val="2400"/>
                  </a:spcAft>
                  <a:buFontTx/>
                  <a:buNone/>
                </a:pPr>
                <a:endParaRPr lang="en-IN" sz="400" b="1" i="1" dirty="0" smtClean="0">
                  <a:solidFill>
                    <a:srgbClr val="8E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2114550" lvl="1" indent="-1314450" algn="ctr">
                  <a:spcBef>
                    <a:spcPts val="2400"/>
                  </a:spcBef>
                  <a:spcAft>
                    <a:spcPts val="24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8E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𝒎</m:t>
                          </m:r>
                          <m: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×</m:t>
                          </m:r>
                          <m: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b>
                      </m:sSub>
                      <m:r>
                        <a:rPr lang="en-IN" sz="2400" b="1" i="1" smtClean="0">
                          <a:solidFill>
                            <a:srgbClr val="8E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𝑼</m:t>
                          </m:r>
                        </m:e>
                        <m:sub>
                          <m:r>
                            <a:rPr lang="en-IN" sz="2400" b="1" i="1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𝒎</m:t>
                          </m:r>
                          <m:r>
                            <a:rPr lang="en-IN" sz="2400" b="1" i="1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×</m:t>
                          </m:r>
                          <m:r>
                            <a:rPr lang="en-IN" sz="2400" b="1" i="1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𝑾</m:t>
                          </m:r>
                        </m:e>
                        <m:sub>
                          <m:r>
                            <a:rPr lang="en-IN" sz="2400" b="1" i="1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𝒎</m:t>
                          </m:r>
                          <m:r>
                            <a:rPr lang="en-IN" sz="2400" b="1" i="1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×</m:t>
                          </m:r>
                          <m:r>
                            <a:rPr lang="en-IN" sz="2400" b="1" i="1">
                              <a:solidFill>
                                <a:srgbClr val="8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IN" sz="2400" b="1" i="1">
                                  <a:solidFill>
                                    <a:srgbClr val="8E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solidFill>
                                    <a:srgbClr val="8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IN" sz="2400" b="1" i="1">
                                  <a:solidFill>
                                    <a:srgbClr val="8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  <m:r>
                                <a:rPr lang="en-IN" sz="2400" b="1" i="1">
                                  <a:solidFill>
                                    <a:srgbClr val="8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×</m:t>
                              </m:r>
                              <m:r>
                                <a:rPr lang="en-IN" sz="2400" b="1" i="1">
                                  <a:solidFill>
                                    <a:srgbClr val="8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IN" sz="2400" b="1" i="1" smtClean="0">
                              <a:solidFill>
                                <a:srgbClr val="8E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8E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547688" lvl="1" indent="-547688" algn="ctr">
                  <a:spcBef>
                    <a:spcPts val="2400"/>
                  </a:spcBef>
                  <a:spcAft>
                    <a:spcPts val="2400"/>
                  </a:spcAft>
                  <a:buFontTx/>
                  <a:buNone/>
                </a:pPr>
                <a:r>
                  <a:rPr lang="en-US" sz="2000" b="1" dirty="0" smtClean="0">
                    <a:solidFill>
                      <a:srgbClr val="8E0000"/>
                    </a:solidFill>
                  </a:rPr>
                  <a:t>U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and </a:t>
                </a:r>
                <a:r>
                  <a:rPr lang="en-US" sz="2000" b="1" dirty="0" smtClean="0">
                    <a:solidFill>
                      <a:srgbClr val="8E0000"/>
                    </a:solidFill>
                    <a:sym typeface="Symbol" pitchFamily="18" charset="2"/>
                  </a:rPr>
                  <a:t>V </a:t>
                </a:r>
                <a:r>
                  <a:rPr lang="en-US" sz="2000" dirty="0" smtClean="0">
                    <a:solidFill>
                      <a:srgbClr val="002060"/>
                    </a:solidFill>
                    <a:sym typeface="Symbol" pitchFamily="18" charset="2"/>
                  </a:rPr>
                  <a:t>are</a:t>
                </a:r>
                <a:r>
                  <a:rPr lang="en-US" sz="2000" b="1" dirty="0" smtClean="0">
                    <a:solidFill>
                      <a:srgbClr val="8E0000"/>
                    </a:solidFill>
                    <a:sym typeface="Symbol" pitchFamily="18" charset="2"/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  <a:sym typeface="Symbol" pitchFamily="18" charset="2"/>
                  </a:rPr>
                  <a:t>orthonormal</a:t>
                </a:r>
                <a:endParaRPr lang="en-US" sz="2000" dirty="0">
                  <a:solidFill>
                    <a:srgbClr val="002060"/>
                  </a:solidFill>
                  <a:sym typeface="Symbol" pitchFamily="18" charset="2"/>
                </a:endParaRPr>
              </a:p>
              <a:p>
                <a:pPr marL="547688" lvl="1" indent="-376238" algn="ctr">
                  <a:buFontTx/>
                  <a:buNone/>
                </a:pPr>
                <a:r>
                  <a:rPr lang="en-US" sz="2000" b="1" dirty="0">
                    <a:solidFill>
                      <a:srgbClr val="8E0000"/>
                    </a:solidFill>
                    <a:sym typeface="Symbol" pitchFamily="18" charset="2"/>
                  </a:rPr>
                  <a:t>W</a:t>
                </a:r>
                <a:r>
                  <a:rPr lang="en-US" sz="2000" dirty="0">
                    <a:solidFill>
                      <a:srgbClr val="002060"/>
                    </a:solidFill>
                    <a:sym typeface="Symbol" pitchFamily="18" charset="2"/>
                  </a:rPr>
                  <a:t> is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</a:t>
                </a:r>
                <a:r>
                  <a:rPr lang="en-US" sz="2000" dirty="0" err="1">
                    <a:solidFill>
                      <a:srgbClr val="002060"/>
                    </a:solidFill>
                    <a:sym typeface="Symbol" pitchFamily="18" charset="2"/>
                  </a:rPr>
                  <a:t></a:t>
                </a:r>
                <a:r>
                  <a:rPr lang="en-US" sz="2000" i="1" dirty="0" err="1">
                    <a:solidFill>
                      <a:srgbClr val="002060"/>
                    </a:solidFill>
                    <a:sym typeface="Symbol" pitchFamily="18" charset="2"/>
                  </a:rPr>
                  <a:t>n</a:t>
                </a:r>
                <a:r>
                  <a:rPr lang="en-US" sz="2000" dirty="0">
                    <a:solidFill>
                      <a:srgbClr val="002060"/>
                    </a:solidFill>
                    <a:sym typeface="Symbol" pitchFamily="18" charset="2"/>
                  </a:rPr>
                  <a:t> and </a:t>
                </a:r>
                <a:r>
                  <a:rPr lang="en-US" sz="2000" dirty="0" smtClean="0">
                    <a:solidFill>
                      <a:srgbClr val="002060"/>
                    </a:solidFill>
                    <a:sym typeface="Symbol" pitchFamily="18" charset="2"/>
                  </a:rPr>
                  <a:t>diagonal</a:t>
                </a:r>
              </a:p>
            </p:txBody>
          </p:sp>
        </mc:Choice>
        <mc:Fallback>
          <p:sp>
            <p:nvSpPr>
              <p:cNvPr id="99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l="-444" t="-98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Singular Value Decomposition (SVD)</a:t>
            </a:r>
            <a:endParaRPr lang="en-US" dirty="0">
              <a:solidFill>
                <a:srgbClr val="8E0000"/>
              </a:solidFill>
              <a:sym typeface="Symbol" pitchFamily="18" charset="2"/>
            </a:endParaRPr>
          </a:p>
        </p:txBody>
      </p:sp>
      <p:graphicFrame>
        <p:nvGraphicFramePr>
          <p:cNvPr id="999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1464018"/>
              </p:ext>
            </p:extLst>
          </p:nvPr>
        </p:nvGraphicFramePr>
        <p:xfrm>
          <a:off x="1080510" y="2209800"/>
          <a:ext cx="6996690" cy="2514600"/>
        </p:xfrm>
        <a:graphic>
          <a:graphicData uri="http://schemas.openxmlformats.org/presentationml/2006/ole">
            <p:oleObj spid="_x0000_s54295" name="Equation" r:id="rId3" imgW="60952364" imgH="21938034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5029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8E0000"/>
              </a:buClr>
              <a:buFont typeface="Wingdings" panose="05000000000000000000" pitchFamily="2" charset="2"/>
              <a:buChar char="v"/>
            </a:pPr>
            <a:r>
              <a:rPr lang="en-IN" dirty="0" smtClean="0"/>
              <a:t>The </a:t>
            </a:r>
            <a:r>
              <a:rPr lang="en-IN" dirty="0"/>
              <a:t>columns </a:t>
            </a:r>
            <a:r>
              <a:rPr lang="en-IN" dirty="0" smtClean="0"/>
              <a:t>of U are </a:t>
            </a:r>
            <a:r>
              <a:rPr lang="en-IN" dirty="0"/>
              <a:t>orthonormal </a:t>
            </a:r>
            <a:r>
              <a:rPr lang="en-IN" dirty="0" smtClean="0"/>
              <a:t> eigenvectors of AA</a:t>
            </a:r>
            <a:r>
              <a:rPr lang="en-IN" baseline="30000" dirty="0" smtClean="0"/>
              <a:t>T</a:t>
            </a:r>
            <a:r>
              <a:rPr lang="en-IN" dirty="0" smtClean="0"/>
              <a:t> </a:t>
            </a:r>
          </a:p>
          <a:p>
            <a:pPr marL="285750" indent="-285750" algn="just">
              <a:buClr>
                <a:srgbClr val="8E0000"/>
              </a:buClr>
              <a:buFont typeface="Wingdings" panose="05000000000000000000" pitchFamily="2" charset="2"/>
              <a:buChar char="v"/>
            </a:pPr>
            <a:r>
              <a:rPr lang="en-IN" dirty="0" smtClean="0"/>
              <a:t>The columns of V are </a:t>
            </a:r>
            <a:r>
              <a:rPr lang="en-IN" dirty="0"/>
              <a:t>orthonormal eigenvectors </a:t>
            </a:r>
            <a:r>
              <a:rPr lang="en-IN" dirty="0" smtClean="0"/>
              <a:t>of A</a:t>
            </a:r>
            <a:r>
              <a:rPr lang="en-IN" baseline="30000" dirty="0" smtClean="0"/>
              <a:t>T</a:t>
            </a:r>
            <a:r>
              <a:rPr lang="en-IN" dirty="0" smtClean="0"/>
              <a:t>A,</a:t>
            </a:r>
          </a:p>
          <a:p>
            <a:pPr marL="285750" indent="-285750" algn="just">
              <a:buClr>
                <a:srgbClr val="8E0000"/>
              </a:buClr>
              <a:buFont typeface="Wingdings" panose="05000000000000000000" pitchFamily="2" charset="2"/>
              <a:buChar char="v"/>
            </a:pPr>
            <a:r>
              <a:rPr lang="en-IN" dirty="0" smtClean="0"/>
              <a:t>S is </a:t>
            </a:r>
            <a:r>
              <a:rPr lang="en-IN" dirty="0"/>
              <a:t>a diagonal matrix </a:t>
            </a:r>
            <a:r>
              <a:rPr lang="en-IN" dirty="0" smtClean="0"/>
              <a:t>containing the </a:t>
            </a:r>
            <a:r>
              <a:rPr lang="en-IN" dirty="0"/>
              <a:t>square roots of eigenvalues </a:t>
            </a:r>
            <a:r>
              <a:rPr lang="en-IN" dirty="0" smtClean="0"/>
              <a:t>from U or V in </a:t>
            </a:r>
            <a:r>
              <a:rPr lang="en-IN" dirty="0"/>
              <a:t>descending </a:t>
            </a:r>
            <a:r>
              <a:rPr lang="en-IN" dirty="0" smtClean="0"/>
              <a:t>order.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8E0000"/>
                </a:solidFill>
              </a:rPr>
              <a:t>Scalar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A quantity (</a:t>
            </a:r>
            <a:r>
              <a:rPr lang="en-GB" i="1" dirty="0" smtClean="0">
                <a:solidFill>
                  <a:srgbClr val="002060"/>
                </a:solidFill>
              </a:rPr>
              <a:t>variable</a:t>
            </a:r>
            <a:r>
              <a:rPr lang="en-GB" dirty="0" smtClean="0">
                <a:solidFill>
                  <a:srgbClr val="002060"/>
                </a:solidFill>
              </a:rPr>
              <a:t>), described by a single real number.</a:t>
            </a:r>
          </a:p>
          <a:p>
            <a:pPr eaLnBrk="1" hangingPunct="1">
              <a:buNone/>
            </a:pPr>
            <a:r>
              <a:rPr lang="en-GB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Eg</a:t>
            </a:r>
            <a:r>
              <a:rPr lang="en-GB" dirty="0" smtClean="0">
                <a:solidFill>
                  <a:srgbClr val="002060"/>
                </a:solidFill>
              </a:rPr>
              <a:t>. 24, -98.5, 0.7,….</a:t>
            </a:r>
          </a:p>
          <a:p>
            <a:pPr eaLnBrk="1" hangingPunct="1">
              <a:buFontTx/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28592" y="2514600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e.g. Intensity of each </a:t>
            </a:r>
            <a:r>
              <a:rPr lang="en-GB" dirty="0" smtClean="0">
                <a:solidFill>
                  <a:srgbClr val="002060"/>
                </a:solidFill>
              </a:rPr>
              <a:t>digital Image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" name="Picture 9" descr="C:\Documents and Settings\Don Fussell\My Documents\Image Processing\page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366" y="3256632"/>
            <a:ext cx="2556779" cy="2921501"/>
          </a:xfrm>
          <a:prstGeom prst="rect">
            <a:avLst/>
          </a:prstGeom>
          <a:noFill/>
        </p:spPr>
      </p:pic>
      <p:pic>
        <p:nvPicPr>
          <p:cNvPr id="11" name="Picture 10" descr="C:\Documents and Settings\Don Fussell\My Documents\Image Processing\page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767" y="3256632"/>
            <a:ext cx="2514600" cy="2917779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5043367" y="3748548"/>
            <a:ext cx="180000" cy="180000"/>
          </a:xfrm>
          <a:prstGeom prst="ellipse">
            <a:avLst/>
          </a:prstGeom>
          <a:noFill/>
          <a:ln w="47625">
            <a:solidFill>
              <a:srgbClr val="FFFF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>
            <a:endCxn id="2" idx="7"/>
          </p:cNvCxnSpPr>
          <p:nvPr/>
        </p:nvCxnSpPr>
        <p:spPr>
          <a:xfrm flipH="1">
            <a:off x="5197007" y="2895600"/>
            <a:ext cx="989360" cy="8793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5027" y="2514600"/>
            <a:ext cx="105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</a:rPr>
              <a:t>A pixel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>Singular Value Decomposition (SVD)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i="1" dirty="0" err="1">
                <a:solidFill>
                  <a:srgbClr val="002060"/>
                </a:solidFill>
              </a:rPr>
              <a:t>w</a:t>
            </a:r>
            <a:r>
              <a:rPr lang="en-US" i="1" baseline="-25000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are called the </a:t>
            </a:r>
            <a:r>
              <a:rPr lang="en-US" dirty="0" smtClean="0">
                <a:solidFill>
                  <a:srgbClr val="002060"/>
                </a:solidFill>
              </a:rPr>
              <a:t>singular/</a:t>
            </a:r>
            <a:r>
              <a:rPr lang="en-US" dirty="0" err="1" smtClean="0">
                <a:solidFill>
                  <a:srgbClr val="002060"/>
                </a:solidFill>
              </a:rPr>
              <a:t>eigen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values of 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If 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 is singular, some of the </a:t>
            </a:r>
            <a:r>
              <a:rPr lang="en-US" i="1" dirty="0" err="1">
                <a:solidFill>
                  <a:srgbClr val="002060"/>
                </a:solidFill>
              </a:rPr>
              <a:t>w</a:t>
            </a:r>
            <a:r>
              <a:rPr lang="en-US" i="1" baseline="-25000" dirty="0" err="1">
                <a:solidFill>
                  <a:srgbClr val="002060"/>
                </a:solidFill>
              </a:rPr>
              <a:t>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will be 0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In general </a:t>
            </a:r>
            <a:r>
              <a:rPr lang="en-US" i="1" dirty="0">
                <a:solidFill>
                  <a:srgbClr val="002060"/>
                </a:solidFill>
              </a:rPr>
              <a:t>rank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) = number of nonzero </a:t>
            </a:r>
            <a:r>
              <a:rPr lang="en-US" i="1" dirty="0" err="1">
                <a:solidFill>
                  <a:srgbClr val="002060"/>
                </a:solidFill>
              </a:rPr>
              <a:t>w</a:t>
            </a:r>
            <a:r>
              <a:rPr lang="en-US" i="1" baseline="-25000" dirty="0" err="1">
                <a:solidFill>
                  <a:srgbClr val="002060"/>
                </a:solidFill>
              </a:rPr>
              <a:t>i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SVD is mostly </a:t>
            </a:r>
            <a:r>
              <a:rPr lang="en-US" dirty="0" smtClean="0">
                <a:solidFill>
                  <a:srgbClr val="002060"/>
                </a:solidFill>
              </a:rPr>
              <a:t>unique.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For more details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2060"/>
                </a:solidFill>
                <a:ea typeface="宋体" pitchFamily="2" charset="-122"/>
              </a:rPr>
              <a:t>Prof. Gilbert </a:t>
            </a:r>
            <a:r>
              <a:rPr lang="en-US" altLang="zh-CN" sz="2800" dirty="0" err="1" smtClean="0">
                <a:solidFill>
                  <a:srgbClr val="002060"/>
                </a:solidFill>
                <a:ea typeface="宋体" pitchFamily="2" charset="-122"/>
              </a:rPr>
              <a:t>Strang’s</a:t>
            </a:r>
            <a:r>
              <a:rPr lang="en-US" altLang="zh-CN" sz="2800" dirty="0" smtClean="0">
                <a:solidFill>
                  <a:srgbClr val="002060"/>
                </a:solidFill>
                <a:ea typeface="宋体" pitchFamily="2" charset="-122"/>
              </a:rPr>
              <a:t> course videos: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 smtClean="0">
                <a:solidFill>
                  <a:srgbClr val="002060"/>
                </a:solidFill>
                <a:ea typeface="宋体" pitchFamily="2" charset="-122"/>
                <a:hlinkClick r:id="rId2"/>
              </a:rPr>
              <a:t>http://ocw.mit.edu/OcwWeb/Mathematics/18-06Spring-2005/VideoLectures/index.htm</a:t>
            </a:r>
            <a:endParaRPr lang="en-US" altLang="zh-CN" sz="2800" dirty="0" smtClean="0">
              <a:solidFill>
                <a:srgbClr val="002060"/>
              </a:solidFill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2800" dirty="0" smtClean="0">
              <a:solidFill>
                <a:srgbClr val="00206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2060"/>
                </a:solidFill>
                <a:ea typeface="宋体" pitchFamily="2" charset="-122"/>
              </a:rPr>
              <a:t>Online Linear Algebra Tutorials: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 smtClean="0">
                <a:solidFill>
                  <a:srgbClr val="002060"/>
                </a:solidFill>
                <a:ea typeface="宋体" pitchFamily="2" charset="-122"/>
                <a:hlinkClick r:id="rId3"/>
              </a:rPr>
              <a:t>http://tutorial.math.lamar.edu/AllBrowsers/2318/2318.asp</a:t>
            </a:r>
            <a:r>
              <a:rPr lang="en-US" altLang="zh-CN" sz="2800" dirty="0" smtClean="0">
                <a:solidFill>
                  <a:srgbClr val="002060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What is a Vector 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23" name="Rectangle 3"/>
              <p:cNvSpPr>
                <a:spLocks noGrp="1" noChangeArrowheads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dirty="0" smtClean="0">
                    <a:solidFill>
                      <a:srgbClr val="002060"/>
                    </a:solidFill>
                    <a:ea typeface="宋体" pitchFamily="2" charset="-122"/>
                  </a:rPr>
                  <a:t>Think of a vector as a </a:t>
                </a:r>
                <a:r>
                  <a:rPr lang="en-US" altLang="zh-CN" sz="2000" i="1" u="sng" dirty="0" smtClean="0">
                    <a:solidFill>
                      <a:srgbClr val="002060"/>
                    </a:solidFill>
                    <a:ea typeface="宋体" pitchFamily="2" charset="-122"/>
                  </a:rPr>
                  <a:t>directed line segment in N-dimensions</a:t>
                </a:r>
                <a:r>
                  <a:rPr lang="en-US" altLang="zh-CN" sz="2000" dirty="0" smtClean="0">
                    <a:solidFill>
                      <a:srgbClr val="002060"/>
                    </a:solidFill>
                    <a:ea typeface="宋体" pitchFamily="2" charset="-122"/>
                  </a:rPr>
                  <a:t>! (has “length” and “direction”)</a:t>
                </a:r>
              </a:p>
              <a:p>
                <a:pPr>
                  <a:lnSpc>
                    <a:spcPct val="110000"/>
                  </a:lnSpc>
                </a:pPr>
                <a:endParaRPr lang="en-US" altLang="zh-CN" sz="20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110000"/>
                  </a:lnSpc>
                </a:pPr>
                <a:endParaRPr lang="en-US" altLang="zh-CN" sz="20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2000" dirty="0" smtClean="0">
                    <a:solidFill>
                      <a:srgbClr val="002060"/>
                    </a:solidFill>
                    <a:ea typeface="宋体" pitchFamily="2" charset="-122"/>
                  </a:rPr>
                  <a:t>Basic idea: convert geometry in higher dimensions into algebra!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2000" dirty="0" smtClean="0">
                    <a:solidFill>
                      <a:srgbClr val="002060"/>
                    </a:solidFill>
                    <a:ea typeface="宋体" pitchFamily="2" charset="-122"/>
                  </a:rPr>
                  <a:t>Vector becomes a N x 1 matrix!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solidFill>
                      <a:srgbClr val="002060"/>
                    </a:solidFill>
                    <a:ea typeface="宋体" pitchFamily="2" charset="-122"/>
                  </a:rPr>
                  <a:t> = [a  b  c]</a:t>
                </a:r>
                <a:r>
                  <a:rPr lang="en-US" altLang="zh-CN" sz="2000" baseline="30000" dirty="0" smtClean="0">
                    <a:solidFill>
                      <a:srgbClr val="002060"/>
                    </a:solidFill>
                    <a:ea typeface="宋体" pitchFamily="2" charset="-122"/>
                  </a:rPr>
                  <a:t>T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2000" dirty="0" smtClean="0">
                    <a:solidFill>
                      <a:srgbClr val="002060"/>
                    </a:solidFill>
                    <a:ea typeface="宋体" pitchFamily="2" charset="-122"/>
                  </a:rPr>
                  <a:t>Geometry starts to become linear algebra on vectors like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solidFill>
                      <a:srgbClr val="002060"/>
                    </a:solidFill>
                    <a:ea typeface="宋体" pitchFamily="2" charset="-122"/>
                  </a:rPr>
                  <a:t>!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 cstate="print"/>
                <a:stretch>
                  <a:fillRect l="-222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943600" y="4495800"/>
            <a:ext cx="2225675" cy="1828800"/>
            <a:chOff x="6172200" y="4419600"/>
            <a:chExt cx="2225675" cy="1828800"/>
          </a:xfrm>
        </p:grpSpPr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6492875" y="4419600"/>
              <a:ext cx="0" cy="15240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6492875" y="5943600"/>
              <a:ext cx="1905000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7924800" y="5881688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rPr>
                <a:t>x</a:t>
              </a: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6172200" y="4532313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rPr>
                <a:t>y</a:t>
              </a: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V="1">
              <a:off x="6492875" y="5029200"/>
              <a:ext cx="1295400" cy="91440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934200" y="5029200"/>
                  <a:ext cx="3805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altLang="zh-CN" sz="1800" b="1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</mc:Choice>
          <mc:Fallback>
            <p:sp>
              <p:nvSpPr>
                <p:cNvPr id="1034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4200" y="5029200"/>
                  <a:ext cx="380552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21667" r="-2741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ight Brace 1"/>
            <p:cNvSpPr/>
            <p:nvPr/>
          </p:nvSpPr>
          <p:spPr>
            <a:xfrm rot="3360000">
              <a:off x="7115905" y="4983116"/>
              <a:ext cx="387350" cy="1551172"/>
            </a:xfrm>
            <a:prstGeom prst="rightBrace">
              <a:avLst>
                <a:gd name="adj1" fmla="val 29635"/>
                <a:gd name="adj2" fmla="val 48810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xplosion 1 2"/>
          <p:cNvSpPr/>
          <p:nvPr/>
        </p:nvSpPr>
        <p:spPr>
          <a:xfrm>
            <a:off x="2438400" y="4419600"/>
            <a:ext cx="2819400" cy="19050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C00000"/>
                </a:solidFill>
              </a:rPr>
              <a:t>Vector means a column vector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743200" y="1852635"/>
                <a:ext cx="1664962" cy="890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N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52635"/>
                <a:ext cx="1664962" cy="8905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8E0000"/>
                </a:solidFill>
              </a:rPr>
              <a:t>Vector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700338" y="40052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a typeface="MS PGothic" pitchFamily="34" charset="-128"/>
            </a:endParaRPr>
          </a:p>
        </p:txBody>
      </p:sp>
      <p:sp>
        <p:nvSpPr>
          <p:cNvPr id="2054" name="Text Box 26"/>
          <p:cNvSpPr txBox="1">
            <a:spLocks noChangeArrowheads="1"/>
          </p:cNvSpPr>
          <p:nvPr/>
        </p:nvSpPr>
        <p:spPr bwMode="auto">
          <a:xfrm>
            <a:off x="4132263" y="2489200"/>
            <a:ext cx="38163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Rockwell" pitchFamily="18" charset="0"/>
              <a:ea typeface="MS PGothic" pitchFamily="34" charset="-128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Rockwell" pitchFamily="18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066" name="Rectangle 32"/>
          <p:cNvSpPr>
            <a:spLocks noChangeArrowheads="1"/>
          </p:cNvSpPr>
          <p:nvPr/>
        </p:nvSpPr>
        <p:spPr bwMode="auto">
          <a:xfrm>
            <a:off x="468313" y="1219200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EXAMPLE:</a:t>
            </a:r>
          </a:p>
        </p:txBody>
      </p:sp>
      <p:pic>
        <p:nvPicPr>
          <p:cNvPr id="15" name="Picture 14" descr="C:\Documents and Settings\Don Fussell\My Documents\Image Processing\page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955299"/>
            <a:ext cx="2556779" cy="2921501"/>
          </a:xfrm>
          <a:prstGeom prst="rect">
            <a:avLst/>
          </a:prstGeom>
          <a:noFill/>
        </p:spPr>
      </p:pic>
      <p:pic>
        <p:nvPicPr>
          <p:cNvPr id="16" name="Picture 15" descr="C:\Documents and Settings\Don Fussell\My Documents\Image Processing\page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55299"/>
            <a:ext cx="2514600" cy="291777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5400000">
            <a:off x="4203262" y="3325288"/>
            <a:ext cx="2917779" cy="177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5570537" y="3657600"/>
            <a:ext cx="3358691" cy="2579132"/>
            <a:chOff x="5570537" y="3657600"/>
            <a:chExt cx="3358691" cy="25791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791200" y="3657600"/>
              <a:ext cx="1981200" cy="12192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5570537" y="4648200"/>
              <a:ext cx="3358691" cy="1588532"/>
              <a:chOff x="5570537" y="4648200"/>
              <a:chExt cx="3358691" cy="1588532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5570537" y="5867400"/>
                <a:ext cx="28876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i.e. A column of numbers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6961022" y="5257800"/>
                <a:ext cx="11923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VECTOR=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8077200" y="4648200"/>
                    <a:ext cx="852028" cy="14529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24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4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2400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4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7200" y="4648200"/>
                    <a:ext cx="852028" cy="145296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8E0000"/>
                </a:solidFill>
              </a:rPr>
              <a:t>Parallel Vectors</a:t>
            </a:r>
            <a:endParaRPr lang="en-US" dirty="0">
              <a:solidFill>
                <a:srgbClr val="8E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74080" y="2038350"/>
            <a:ext cx="2103120" cy="2076450"/>
            <a:chOff x="5943600" y="1371600"/>
            <a:chExt cx="2103120" cy="207645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943600" y="1524000"/>
              <a:ext cx="1219200" cy="762000"/>
            </a:xfrm>
            <a:prstGeom prst="straightConnector1">
              <a:avLst/>
            </a:prstGeom>
            <a:ln w="2222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096000" y="1371600"/>
              <a:ext cx="1950720" cy="1219200"/>
            </a:xfrm>
            <a:prstGeom prst="straightConnector1">
              <a:avLst/>
            </a:prstGeom>
            <a:ln w="2222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324600" y="2286000"/>
              <a:ext cx="975360" cy="609600"/>
            </a:xfrm>
            <a:prstGeom prst="straightConnector1">
              <a:avLst/>
            </a:prstGeom>
            <a:ln w="2222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553200" y="2819400"/>
              <a:ext cx="609600" cy="381000"/>
            </a:xfrm>
            <a:prstGeom prst="straightConnector1">
              <a:avLst/>
            </a:prstGeom>
            <a:ln w="2222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781800" y="2971800"/>
              <a:ext cx="762000" cy="476250"/>
            </a:xfrm>
            <a:prstGeom prst="straightConnector1">
              <a:avLst/>
            </a:prstGeom>
            <a:ln w="2222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38200" y="1371600"/>
            <a:ext cx="551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</a:rPr>
              <a:t>Direction is same but length may vary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1880507"/>
            <a:ext cx="4533900" cy="4381500"/>
            <a:chOff x="762000" y="1880507"/>
            <a:chExt cx="4533900" cy="4381500"/>
          </a:xfrm>
        </p:grpSpPr>
        <p:grpSp>
          <p:nvGrpSpPr>
            <p:cNvPr id="23" name="Group 22"/>
            <p:cNvGrpSpPr/>
            <p:nvPr/>
          </p:nvGrpSpPr>
          <p:grpSpPr>
            <a:xfrm>
              <a:off x="762000" y="1880507"/>
              <a:ext cx="4533900" cy="4381500"/>
              <a:chOff x="762000" y="1880507"/>
              <a:chExt cx="4533900" cy="4381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1880507"/>
                <a:ext cx="4533900" cy="4381500"/>
              </a:xfrm>
              <a:prstGeom prst="rect">
                <a:avLst/>
              </a:prstGeom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V="1">
                <a:off x="3028950" y="3352800"/>
                <a:ext cx="552450" cy="7184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276600" y="3623846"/>
                  <a:ext cx="3575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600" b="1" i="1" smtClean="0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3623846"/>
                  <a:ext cx="357597" cy="338554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028950" y="2647950"/>
            <a:ext cx="1146855" cy="1423308"/>
            <a:chOff x="3028950" y="2647950"/>
            <a:chExt cx="1146855" cy="142330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028950" y="2647950"/>
              <a:ext cx="1085850" cy="142330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10000" y="2819400"/>
                  <a:ext cx="36580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819400"/>
                  <a:ext cx="365805" cy="338554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710709" y="4073980"/>
            <a:ext cx="1310077" cy="1717220"/>
            <a:chOff x="1710709" y="4073980"/>
            <a:chExt cx="1310077" cy="1717220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710709" y="4073980"/>
              <a:ext cx="1310077" cy="17172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33600" y="5181600"/>
                  <a:ext cx="3481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</m:acc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5181600"/>
                  <a:ext cx="348172" cy="338554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5952309" y="4658379"/>
                <a:ext cx="20015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IN" sz="2800" b="1" i="1" smtClean="0">
                          <a:latin typeface="Cambria Math"/>
                        </a:rPr>
                        <m:t>=</m:t>
                      </m:r>
                      <m:r>
                        <a:rPr lang="en-IN" sz="2800" b="1" i="1" smtClean="0">
                          <a:latin typeface="Cambria Math"/>
                        </a:rPr>
                        <m:t>𝒂</m:t>
                      </m:r>
                      <m:r>
                        <a:rPr lang="en-IN" sz="28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IN" sz="2800" b="1" i="0" smtClean="0">
                          <a:latin typeface="Cambria Math"/>
                        </a:rPr>
                        <m:t>=</m:t>
                      </m:r>
                      <m:r>
                        <a:rPr lang="en-IN" sz="2800" b="1" i="1" smtClean="0">
                          <a:latin typeface="Cambria Math"/>
                        </a:rPr>
                        <m:t>𝒃</m:t>
                      </m:r>
                      <m:r>
                        <a:rPr lang="en-IN" sz="2800" b="1" i="0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IN" sz="2800" b="1" i="0" smtClean="0">
                          <a:latin typeface="Cambria Math"/>
                        </a:rPr>
                        <m:t>=</m:t>
                      </m:r>
                      <m:r>
                        <a:rPr lang="en-IN" sz="2800" b="1" i="1" smtClean="0">
                          <a:latin typeface="Cambria Math"/>
                        </a:rPr>
                        <m:t>𝒄</m:t>
                      </m:r>
                      <m:r>
                        <a:rPr lang="en-IN" sz="2800" b="1" i="0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09" y="4658379"/>
                <a:ext cx="2001588" cy="138499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5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066800" y="46482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1066800" y="3810000"/>
            <a:ext cx="685800" cy="1828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1752600" y="2819400"/>
            <a:ext cx="1828800" cy="990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2895600" y="2819400"/>
            <a:ext cx="685800" cy="1828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1066800" y="2895600"/>
            <a:ext cx="2438400" cy="27432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2346325" y="5065713"/>
                <a:ext cx="378886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205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6325" y="5065713"/>
                <a:ext cx="378886" cy="41030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>
                <a:off x="3200400" y="3748088"/>
                <a:ext cx="3826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205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3748088"/>
                <a:ext cx="382669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1667" r="-253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2286000" y="2986088"/>
                <a:ext cx="378886" cy="4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205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2986088"/>
                <a:ext cx="378886" cy="41030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60" name="Text Box 12"/>
              <p:cNvSpPr txBox="1">
                <a:spLocks noChangeArrowheads="1"/>
              </p:cNvSpPr>
              <p:nvPr/>
            </p:nvSpPr>
            <p:spPr bwMode="auto">
              <a:xfrm>
                <a:off x="1111250" y="4281488"/>
                <a:ext cx="3826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206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1250" y="4281488"/>
                <a:ext cx="382669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21311" r="-269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2089150" y="3900488"/>
                <a:ext cx="3618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zh-CN" sz="1800" dirty="0">
                  <a:solidFill>
                    <a:srgbClr val="00206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206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9150" y="3900488"/>
                <a:ext cx="36189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21667" r="-271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4953000" y="3200400"/>
                <a:ext cx="3657600" cy="125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IN" sz="24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zh-CN" sz="2400" dirty="0" smtClean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 algn="ctr"/>
                <a:r>
                  <a:rPr lang="en-US" altLang="zh-CN" sz="2400" dirty="0">
                    <a:solidFill>
                      <a:srgbClr val="002060"/>
                    </a:solidFill>
                    <a:ea typeface="宋体" pitchFamily="2" charset="-122"/>
                  </a:rPr>
                  <a:t>(use the head-to-tail method to combine vectors)</a:t>
                </a:r>
              </a:p>
            </p:txBody>
          </p:sp>
        </mc:Choice>
        <mc:Fallback>
          <p:sp>
            <p:nvSpPr>
              <p:cNvPr id="20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3200400"/>
                <a:ext cx="3657600" cy="125489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667" r="-4500" b="-10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8E0000"/>
                </a:solidFill>
                <a:ea typeface="宋体" pitchFamily="2" charset="-122"/>
              </a:rPr>
              <a:t>Vector </a:t>
            </a:r>
            <a:r>
              <a:rPr lang="en-US" altLang="zh-CN" dirty="0" smtClean="0">
                <a:solidFill>
                  <a:srgbClr val="8E0000"/>
                </a:solidFill>
                <a:ea typeface="宋体" pitchFamily="2" charset="-122"/>
              </a:rPr>
              <a:t>Addition</a:t>
            </a:r>
            <a:endParaRPr lang="en-US" altLang="zh-CN" dirty="0">
              <a:solidFill>
                <a:srgbClr val="8E0000"/>
              </a:solidFill>
              <a:ea typeface="宋体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82705" y="1318108"/>
                <a:ext cx="7535075" cy="586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IN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05" y="1318108"/>
                <a:ext cx="7535075" cy="58689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D9A0-6538-4471-912A-844C7924F8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8" grpId="0" animBg="1"/>
      <p:bldP spid="2059" grpId="0" animBg="1"/>
      <p:bldP spid="2061" grpId="0" animBg="1"/>
      <p:bldP spid="20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begin{pmatrix}&#10;6 &amp; -2\\&#10;4 &amp; 0  &#10;\end{pmatrix}&#10;\begin{pmatrix} 1 \\ 2 \end{pmatrix}&#10;=&#10;\begin{pmatrix} 2 \\ 4 \end{pmatrix}&#10;=&#10;2 \begin{pmatrix} 1 \\ 2 \end{pmatrix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3"/>
  <p:tag name="PICTUREFILESIZE" val="139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1734</TotalTime>
  <Words>1010</Words>
  <Application>Microsoft Office PowerPoint</Application>
  <PresentationFormat>On-screen Show (4:3)</PresentationFormat>
  <Paragraphs>455</Paragraphs>
  <Slides>51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Origin</vt:lpstr>
      <vt:lpstr>Equation</vt:lpstr>
      <vt:lpstr>Preliminaries of Patter Recognition</vt:lpstr>
      <vt:lpstr>Course Overview</vt:lpstr>
      <vt:lpstr>Overview</vt:lpstr>
      <vt:lpstr>Linear Algebra </vt:lpstr>
      <vt:lpstr>Scalar</vt:lpstr>
      <vt:lpstr>What is a Vector ?</vt:lpstr>
      <vt:lpstr>Vector</vt:lpstr>
      <vt:lpstr>Parallel Vectors</vt:lpstr>
      <vt:lpstr>Vector Addition</vt:lpstr>
      <vt:lpstr>Vector Subtraction</vt:lpstr>
      <vt:lpstr>Slide 11</vt:lpstr>
      <vt:lpstr>Transpose of a Vector</vt:lpstr>
      <vt:lpstr>Vectors: Dot/Inner Product</vt:lpstr>
      <vt:lpstr>Vectors: Dot/Inner Product</vt:lpstr>
      <vt:lpstr>Outer Product</vt:lpstr>
      <vt:lpstr>Linear Independence</vt:lpstr>
      <vt:lpstr>Basis &amp; Orthonormal Bases</vt:lpstr>
      <vt:lpstr>Basis &amp; Orthonormal Bases</vt:lpstr>
      <vt:lpstr>Projection: Using Inner Products</vt:lpstr>
      <vt:lpstr>Vectors: Cross Product</vt:lpstr>
      <vt:lpstr>MAGNITUDE OF THE CROSS PRODUCT</vt:lpstr>
      <vt:lpstr>What is a Matrix?</vt:lpstr>
      <vt:lpstr>Example</vt:lpstr>
      <vt:lpstr>Basic Matrix Operations</vt:lpstr>
      <vt:lpstr>Matrix Times Matrix</vt:lpstr>
      <vt:lpstr>Multiplication</vt:lpstr>
      <vt:lpstr>Transpose &amp; Symmetric Matrix</vt:lpstr>
      <vt:lpstr>Matrix operating on vectors</vt:lpstr>
      <vt:lpstr>Linear Transformation</vt:lpstr>
      <vt:lpstr>Rotation</vt:lpstr>
      <vt:lpstr>Rotation</vt:lpstr>
      <vt:lpstr>Rotation</vt:lpstr>
      <vt:lpstr>Scaling</vt:lpstr>
      <vt:lpstr>Scaling</vt:lpstr>
      <vt:lpstr>Translation</vt:lpstr>
      <vt:lpstr>Translation</vt:lpstr>
      <vt:lpstr>Shear</vt:lpstr>
      <vt:lpstr>Shear</vt:lpstr>
      <vt:lpstr>Shear</vt:lpstr>
      <vt:lpstr>Identity Matrix</vt:lpstr>
      <vt:lpstr>Inverse of a Matrix</vt:lpstr>
      <vt:lpstr>Determinant &amp; Trace of a Matrix</vt:lpstr>
      <vt:lpstr>Eigenvalues &amp; Eigenvectors</vt:lpstr>
      <vt:lpstr>Eigenvalues &amp; Eigenvectors</vt:lpstr>
      <vt:lpstr>Computation of Eigenvalues</vt:lpstr>
      <vt:lpstr>Computation of Eigenvectors</vt:lpstr>
      <vt:lpstr>Computation of Eigenvectors</vt:lpstr>
      <vt:lpstr>Singular Value Decomposition (SVD)</vt:lpstr>
      <vt:lpstr>Singular Value Decomposition (SVD)</vt:lpstr>
      <vt:lpstr>Singular Value Decomposition (SVD)</vt:lpstr>
      <vt:lpstr>For more details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Preliminaries to Patter Recognition</dc:title>
  <dc:creator>Ramachandra</dc:creator>
  <cp:lastModifiedBy>Ramachandra</cp:lastModifiedBy>
  <cp:revision>192</cp:revision>
  <dcterms:created xsi:type="dcterms:W3CDTF">2014-09-09T14:23:58Z</dcterms:created>
  <dcterms:modified xsi:type="dcterms:W3CDTF">2014-09-12T11:33:44Z</dcterms:modified>
</cp:coreProperties>
</file>